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256" r:id="rId2"/>
    <p:sldId id="259" r:id="rId3"/>
    <p:sldId id="457" r:id="rId4"/>
    <p:sldId id="414" r:id="rId5"/>
    <p:sldId id="423" r:id="rId6"/>
    <p:sldId id="424" r:id="rId7"/>
    <p:sldId id="444" r:id="rId8"/>
    <p:sldId id="445" r:id="rId9"/>
    <p:sldId id="446" r:id="rId10"/>
    <p:sldId id="265" r:id="rId11"/>
    <p:sldId id="266" r:id="rId12"/>
    <p:sldId id="458" r:id="rId13"/>
    <p:sldId id="437" r:id="rId14"/>
    <p:sldId id="299" r:id="rId15"/>
    <p:sldId id="413" r:id="rId16"/>
    <p:sldId id="447" r:id="rId17"/>
    <p:sldId id="449" r:id="rId18"/>
    <p:sldId id="450" r:id="rId19"/>
    <p:sldId id="451" r:id="rId20"/>
    <p:sldId id="452" r:id="rId21"/>
    <p:sldId id="453" r:id="rId22"/>
    <p:sldId id="454" r:id="rId23"/>
    <p:sldId id="456" r:id="rId24"/>
    <p:sldId id="459" r:id="rId25"/>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46801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830" autoAdjust="0"/>
  </p:normalViewPr>
  <p:slideViewPr>
    <p:cSldViewPr snapToGrid="0" snapToObjects="1">
      <p:cViewPr>
        <p:scale>
          <a:sx n="81" d="100"/>
          <a:sy n="81" d="100"/>
        </p:scale>
        <p:origin x="-1504" y="-1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F5F7439-7A4A-5E41-8DCB-62FFA05E4B16}" type="datetimeFigureOut">
              <a:rPr lang="fr-FR" smtClean="0"/>
              <a:t>02/07/24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6592D1-8EC4-0548-966F-9B97527E476C}" type="slidenum">
              <a:rPr lang="fr-FR" smtClean="0"/>
              <a:t>‹#›</a:t>
            </a:fld>
            <a:endParaRPr lang="fr-FR"/>
          </a:p>
        </p:txBody>
      </p:sp>
    </p:spTree>
    <p:extLst>
      <p:ext uri="{BB962C8B-B14F-4D97-AF65-F5344CB8AC3E}">
        <p14:creationId xmlns:p14="http://schemas.microsoft.com/office/powerpoint/2010/main" val="31001934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55F62F-4EFC-BD4B-8B6C-3D0814884970}" type="datetimeFigureOut">
              <a:rPr lang="fr-FR" smtClean="0"/>
              <a:t>02/07/24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33CFF8-5036-EA40-AF5A-835CF317BC69}" type="slidenum">
              <a:rPr lang="fr-FR" smtClean="0"/>
              <a:t>‹#›</a:t>
            </a:fld>
            <a:endParaRPr lang="fr-FR"/>
          </a:p>
        </p:txBody>
      </p:sp>
    </p:spTree>
    <p:extLst>
      <p:ext uri="{BB962C8B-B14F-4D97-AF65-F5344CB8AC3E}">
        <p14:creationId xmlns:p14="http://schemas.microsoft.com/office/powerpoint/2010/main" val="255609703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041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latin typeface="Calibri" charset="0"/>
            </a:endParaRPr>
          </a:p>
        </p:txBody>
      </p:sp>
      <p:sp>
        <p:nvSpPr>
          <p:cNvPr id="60419"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035AF23-56E8-8648-B631-B6AB5406E1CD}" type="slidenum">
              <a:rPr lang="fr-FR" sz="1200">
                <a:latin typeface="Calibri" charset="0"/>
              </a:rPr>
              <a:pPr eaLnBrk="1" hangingPunct="1"/>
              <a:t>14</a:t>
            </a:fld>
            <a:endParaRPr lang="fr-FR" sz="120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041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latin typeface="Calibri" charset="0"/>
            </a:endParaRPr>
          </a:p>
        </p:txBody>
      </p:sp>
      <p:sp>
        <p:nvSpPr>
          <p:cNvPr id="60419"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035AF23-56E8-8648-B631-B6AB5406E1CD}" type="slidenum">
              <a:rPr lang="fr-FR" sz="1200">
                <a:latin typeface="Calibri" charset="0"/>
              </a:rPr>
              <a:pPr eaLnBrk="1" hangingPunct="1"/>
              <a:t>17</a:t>
            </a:fld>
            <a:endParaRPr lang="fr-FR" sz="1200">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451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latin typeface="Calibri" charset="0"/>
            </a:endParaRPr>
          </a:p>
        </p:txBody>
      </p:sp>
      <p:sp>
        <p:nvSpPr>
          <p:cNvPr id="6451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5CC800D-514E-1142-ABD8-5F1F59436557}" type="slidenum">
              <a:rPr lang="fr-FR" sz="1200">
                <a:latin typeface="Calibri" charset="0"/>
              </a:rPr>
              <a:pPr eaLnBrk="1" hangingPunct="1"/>
              <a:t>18</a:t>
            </a:fld>
            <a:endParaRPr lang="fr-FR" sz="1200">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6562"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latin typeface="Calibri" charset="0"/>
            </a:endParaRPr>
          </a:p>
        </p:txBody>
      </p:sp>
      <p:sp>
        <p:nvSpPr>
          <p:cNvPr id="66563"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1561649-9743-2546-B989-7BD1B7DB5014}" type="slidenum">
              <a:rPr lang="fr-FR" sz="1200">
                <a:latin typeface="Calibri" charset="0"/>
              </a:rPr>
              <a:pPr eaLnBrk="1" hangingPunct="1"/>
              <a:t>19</a:t>
            </a:fld>
            <a:endParaRPr lang="fr-FR" sz="1200">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8610"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latin typeface="Calibri" charset="0"/>
            </a:endParaRPr>
          </a:p>
        </p:txBody>
      </p:sp>
      <p:sp>
        <p:nvSpPr>
          <p:cNvPr id="68611"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780F1FF-18E6-AD49-BDBD-5843B2EC09A1}" type="slidenum">
              <a:rPr lang="fr-FR" sz="1200">
                <a:latin typeface="Calibri" charset="0"/>
              </a:rPr>
              <a:pPr eaLnBrk="1" hangingPunct="1"/>
              <a:t>20</a:t>
            </a:fld>
            <a:endParaRPr lang="fr-FR" sz="1200">
              <a:latin typeface="Calibri"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065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latin typeface="Calibri" charset="0"/>
            </a:endParaRPr>
          </a:p>
        </p:txBody>
      </p:sp>
      <p:sp>
        <p:nvSpPr>
          <p:cNvPr id="70659"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59A83B3-1948-6A46-BF64-99F09C5BB9D6}" type="slidenum">
              <a:rPr lang="fr-FR" sz="1200">
                <a:latin typeface="Calibri" charset="0"/>
              </a:rPr>
              <a:pPr eaLnBrk="1" hangingPunct="1"/>
              <a:t>21</a:t>
            </a:fld>
            <a:endParaRPr lang="fr-FR" sz="1200">
              <a:latin typeface="Calibri"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2706"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latin typeface="Calibri" charset="0"/>
            </a:endParaRPr>
          </a:p>
        </p:txBody>
      </p:sp>
      <p:sp>
        <p:nvSpPr>
          <p:cNvPr id="72707"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E561159-9A71-164D-AC71-5E24AD1D7506}" type="slidenum">
              <a:rPr lang="fr-FR" sz="1200">
                <a:latin typeface="Calibri" charset="0"/>
              </a:rPr>
              <a:pPr eaLnBrk="1" hangingPunct="1"/>
              <a:t>22</a:t>
            </a:fld>
            <a:endParaRPr lang="fr-FR" sz="1200">
              <a:latin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6802"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latin typeface="Calibri" charset="0"/>
            </a:endParaRPr>
          </a:p>
        </p:txBody>
      </p:sp>
      <p:sp>
        <p:nvSpPr>
          <p:cNvPr id="76803"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B27BCBF-7293-1544-B000-916309C4D4C7}" type="slidenum">
              <a:rPr lang="fr-FR" sz="1200">
                <a:latin typeface="Calibri" charset="0"/>
              </a:rPr>
              <a:pPr eaLnBrk="1" hangingPunct="1"/>
              <a:t>23</a:t>
            </a:fld>
            <a:endParaRPr lang="fr-FR" sz="1200">
              <a:latin typeface="Calibri"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6802"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latin typeface="Calibri" charset="0"/>
            </a:endParaRPr>
          </a:p>
        </p:txBody>
      </p:sp>
      <p:sp>
        <p:nvSpPr>
          <p:cNvPr id="76803"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B27BCBF-7293-1544-B000-916309C4D4C7}" type="slidenum">
              <a:rPr lang="fr-FR" sz="1200">
                <a:latin typeface="Calibri" charset="0"/>
              </a:rPr>
              <a:pPr eaLnBrk="1" hangingPunct="1"/>
              <a:t>24</a:t>
            </a:fld>
            <a:endParaRPr lang="fr-FR"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7948675-B83E-B140-BDA2-53844309406E}" type="datetime1">
              <a:rPr lang="fr-FR" smtClean="0"/>
              <a:t>02/07/24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994328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89CC5F9-8DAD-3746-BC2A-FD8119B58247}" type="datetime1">
              <a:rPr lang="fr-FR" smtClean="0"/>
              <a:t>02/07/24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2983855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2151FAE-BA93-F64B-9DFB-770D5F0B2315}" type="datetime1">
              <a:rPr lang="fr-FR" smtClean="0"/>
              <a:t>02/07/24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2916783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9FB56B2-F227-7A41-9A4F-31B8B74DC90B}" type="datetime1">
              <a:rPr lang="fr-FR" smtClean="0"/>
              <a:t>02/07/24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3180115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44ECE61-306A-7F49-8162-0320E940E805}" type="datetime1">
              <a:rPr lang="fr-FR" smtClean="0"/>
              <a:t>02/07/24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3272319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D1ED7E4-4F5F-4647-A6DD-F9130322615C}" type="datetime1">
              <a:rPr lang="fr-FR" smtClean="0"/>
              <a:t>02/07/24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3070946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0FE160F-ED5F-DF43-ABA0-33FC35D54751}" type="datetime1">
              <a:rPr lang="fr-FR" smtClean="0"/>
              <a:t>02/07/24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1418096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2FC0C90F-2951-FD47-88B4-3E1DEA37E74B}" type="datetime1">
              <a:rPr lang="fr-FR" smtClean="0"/>
              <a:t>02/07/24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3222907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C703109-C7EF-8248-B05D-948AD34D75A1}" type="datetime1">
              <a:rPr lang="fr-FR" smtClean="0"/>
              <a:t>02/07/24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728438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68A261D-53A2-4048-914C-000195FF0507}" type="datetime1">
              <a:rPr lang="fr-FR" smtClean="0"/>
              <a:t>02/07/24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3866155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4204209-4A3E-914A-89CB-E9BBC9B33FAF}" type="datetime1">
              <a:rPr lang="fr-FR" smtClean="0"/>
              <a:t>02/07/24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335269348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EEA1FC-37A2-BD44-A0C7-424108F18298}" type="datetime1">
              <a:rPr lang="fr-FR" smtClean="0"/>
              <a:t>02/07/24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54228E-336A-C345-9EDE-63425FF2EB2C}" type="slidenum">
              <a:rPr lang="fr-FR" smtClean="0"/>
              <a:t>‹#›</a:t>
            </a:fld>
            <a:endParaRPr lang="fr-FR"/>
          </a:p>
        </p:txBody>
      </p:sp>
    </p:spTree>
    <p:extLst>
      <p:ext uri="{BB962C8B-B14F-4D97-AF65-F5344CB8AC3E}">
        <p14:creationId xmlns:p14="http://schemas.microsoft.com/office/powerpoint/2010/main" val="3312701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5.emf"/><Relationship Id="rId4" Type="http://schemas.openxmlformats.org/officeDocument/2006/relationships/image" Target="../media/image16.emf"/><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7.jpeg"/><Relationship Id="rId4" Type="http://schemas.openxmlformats.org/officeDocument/2006/relationships/image" Target="../media/image18.jpeg"/><Relationship Id="rId5"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6.jpeg"/><Relationship Id="rId7" Type="http://schemas.openxmlformats.org/officeDocument/2006/relationships/image" Target="../media/image7.jpeg"/><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9.jpeg"/><Relationship Id="rId5" Type="http://schemas.microsoft.com/office/2007/relationships/hdphoto" Target="../media/hdphoto1.wdp"/><Relationship Id="rId6" Type="http://schemas.openxmlformats.org/officeDocument/2006/relationships/image" Target="../media/image10.jpeg"/><Relationship Id="rId7" Type="http://schemas.openxmlformats.org/officeDocument/2006/relationships/image" Target="../media/image11.jpeg"/><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4" Type="http://schemas.openxmlformats.org/officeDocument/2006/relationships/image" Target="../media/image13.jpeg"/><Relationship Id="rId5" Type="http://schemas.openxmlformats.org/officeDocument/2006/relationships/image" Target="../media/image14.jpeg"/><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2372787" y="2808486"/>
            <a:ext cx="4380276" cy="2677656"/>
          </a:xfrm>
          <a:prstGeom prst="rect">
            <a:avLst/>
          </a:prstGeom>
          <a:noFill/>
        </p:spPr>
        <p:txBody>
          <a:bodyPr wrap="none" rtlCol="0">
            <a:spAutoFit/>
          </a:bodyPr>
          <a:lstStyle/>
          <a:p>
            <a:pPr algn="ctr"/>
            <a:r>
              <a:rPr lang="fr-FR" sz="4000" dirty="0" smtClean="0"/>
              <a:t>Assemblée générale </a:t>
            </a:r>
          </a:p>
          <a:p>
            <a:pPr algn="ctr"/>
            <a:r>
              <a:rPr lang="fr-FR" sz="3200" dirty="0"/>
              <a:t>d</a:t>
            </a:r>
            <a:r>
              <a:rPr lang="fr-FR" sz="3200" dirty="0" smtClean="0"/>
              <a:t>u 29 juin 2024</a:t>
            </a:r>
          </a:p>
          <a:p>
            <a:pPr algn="ctr"/>
            <a:r>
              <a:rPr lang="fr-FR" sz="3200" dirty="0" smtClean="0"/>
              <a:t>Compte rendu</a:t>
            </a:r>
          </a:p>
          <a:p>
            <a:pPr algn="ctr"/>
            <a:endParaRPr lang="fr-FR" sz="3200" dirty="0" smtClean="0"/>
          </a:p>
          <a:p>
            <a:pPr algn="ctr"/>
            <a:r>
              <a:rPr lang="fr-FR" sz="3200" dirty="0" smtClean="0"/>
              <a:t>Viviers</a:t>
            </a:r>
            <a:endParaRPr lang="fr-FR" sz="3200" dirty="0"/>
          </a:p>
        </p:txBody>
      </p:sp>
      <p:grpSp>
        <p:nvGrpSpPr>
          <p:cNvPr id="4" name="Grouper 3"/>
          <p:cNvGrpSpPr/>
          <p:nvPr/>
        </p:nvGrpSpPr>
        <p:grpSpPr>
          <a:xfrm>
            <a:off x="367799" y="507538"/>
            <a:ext cx="3614330" cy="1750369"/>
            <a:chOff x="546643" y="2831607"/>
            <a:chExt cx="3853190" cy="2080824"/>
          </a:xfrm>
        </p:grpSpPr>
        <p:pic>
          <p:nvPicPr>
            <p:cNvPr id="2" name="Image 1" descr="logo_mpf_ardeche_377c.png"/>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546643" y="2831607"/>
              <a:ext cx="3853190" cy="1543088"/>
            </a:xfrm>
            <a:prstGeom prst="rect">
              <a:avLst/>
            </a:prstGeom>
          </p:spPr>
        </p:pic>
        <p:sp>
          <p:nvSpPr>
            <p:cNvPr id="3" name="ZoneTexte 2"/>
            <p:cNvSpPr txBox="1"/>
            <p:nvPr/>
          </p:nvSpPr>
          <p:spPr>
            <a:xfrm>
              <a:off x="972013" y="4327655"/>
              <a:ext cx="2665413" cy="584776"/>
            </a:xfrm>
            <a:prstGeom prst="rect">
              <a:avLst/>
            </a:prstGeom>
            <a:noFill/>
          </p:spPr>
          <p:txBody>
            <a:bodyPr wrap="none" rtlCol="0">
              <a:spAutoFit/>
            </a:bodyPr>
            <a:lstStyle/>
            <a:p>
              <a:r>
                <a:rPr lang="fr-FR" sz="1600" dirty="0" smtClean="0"/>
                <a:t>Délégation de </a:t>
              </a:r>
            </a:p>
            <a:p>
              <a:r>
                <a:rPr lang="fr-FR" sz="1600" dirty="0" smtClean="0"/>
                <a:t>Maisons Paysannes de France</a:t>
              </a:r>
              <a:endParaRPr lang="fr-FR" sz="1600" dirty="0"/>
            </a:p>
          </p:txBody>
        </p:sp>
      </p:grpSp>
      <p:sp>
        <p:nvSpPr>
          <p:cNvPr id="6" name="Espace réservé du numéro de diapositive 5"/>
          <p:cNvSpPr>
            <a:spLocks noGrp="1"/>
          </p:cNvSpPr>
          <p:nvPr>
            <p:ph type="sldNum" sz="quarter" idx="12"/>
          </p:nvPr>
        </p:nvSpPr>
        <p:spPr/>
        <p:txBody>
          <a:bodyPr/>
          <a:lstStyle/>
          <a:p>
            <a:fld id="{8354228E-336A-C345-9EDE-63425FF2EB2C}" type="slidenum">
              <a:rPr lang="fr-FR" smtClean="0"/>
              <a:t>1</a:t>
            </a:fld>
            <a:endParaRPr lang="fr-FR"/>
          </a:p>
        </p:txBody>
      </p:sp>
      <p:sp>
        <p:nvSpPr>
          <p:cNvPr id="5" name="ZoneTexte 4"/>
          <p:cNvSpPr txBox="1"/>
          <p:nvPr/>
        </p:nvSpPr>
        <p:spPr>
          <a:xfrm>
            <a:off x="2053775" y="5738847"/>
            <a:ext cx="5135052" cy="369332"/>
          </a:xfrm>
          <a:prstGeom prst="rect">
            <a:avLst/>
          </a:prstGeom>
          <a:noFill/>
        </p:spPr>
        <p:txBody>
          <a:bodyPr wrap="none" rtlCol="0">
            <a:spAutoFit/>
          </a:bodyPr>
          <a:lstStyle/>
          <a:p>
            <a:r>
              <a:rPr lang="fr-FR" dirty="0" smtClean="0"/>
              <a:t>Bernard Leborne    </a:t>
            </a:r>
            <a:r>
              <a:rPr lang="fr-FR" dirty="0" err="1" smtClean="0"/>
              <a:t>ardeche@maisons-paysannes.org</a:t>
            </a:r>
            <a:r>
              <a:rPr lang="fr-FR" dirty="0" smtClean="0"/>
              <a:t>    </a:t>
            </a:r>
            <a:endParaRPr lang="fr-FR" dirty="0"/>
          </a:p>
        </p:txBody>
      </p:sp>
    </p:spTree>
    <p:extLst>
      <p:ext uri="{BB962C8B-B14F-4D97-AF65-F5344CB8AC3E}">
        <p14:creationId xmlns:p14="http://schemas.microsoft.com/office/powerpoint/2010/main" val="262768679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9559" y="1350301"/>
            <a:ext cx="7202658" cy="923330"/>
          </a:xfrm>
          <a:prstGeom prst="rect">
            <a:avLst/>
          </a:prstGeom>
        </p:spPr>
        <p:txBody>
          <a:bodyPr wrap="square">
            <a:spAutoFit/>
          </a:bodyPr>
          <a:lstStyle/>
          <a:p>
            <a:endParaRPr lang="fr-FR" dirty="0" smtClean="0"/>
          </a:p>
          <a:p>
            <a:endParaRPr lang="fr-FR" dirty="0" smtClean="0"/>
          </a:p>
          <a:p>
            <a:endParaRPr lang="fr-FR" dirty="0"/>
          </a:p>
        </p:txBody>
      </p:sp>
      <p:sp>
        <p:nvSpPr>
          <p:cNvPr id="3" name="ZoneTexte 2"/>
          <p:cNvSpPr txBox="1"/>
          <p:nvPr/>
        </p:nvSpPr>
        <p:spPr>
          <a:xfrm>
            <a:off x="109737" y="1735026"/>
            <a:ext cx="9034263" cy="4770537"/>
          </a:xfrm>
          <a:prstGeom prst="rect">
            <a:avLst/>
          </a:prstGeom>
          <a:noFill/>
        </p:spPr>
        <p:txBody>
          <a:bodyPr wrap="square" rtlCol="0">
            <a:spAutoFit/>
          </a:bodyPr>
          <a:lstStyle/>
          <a:p>
            <a:r>
              <a:rPr lang="fr-FR" sz="2400" b="1" dirty="0" smtClean="0"/>
              <a:t>    Evolution des adhésions:</a:t>
            </a:r>
          </a:p>
          <a:p>
            <a:endParaRPr lang="fr-FR" sz="2000" dirty="0" smtClean="0"/>
          </a:p>
          <a:p>
            <a:r>
              <a:rPr lang="fr-FR" sz="2000" dirty="0" smtClean="0"/>
              <a:t>Ancien mode de comptage en « individus »</a:t>
            </a:r>
          </a:p>
          <a:p>
            <a:endParaRPr lang="fr-FR" sz="2000" dirty="0" smtClean="0"/>
          </a:p>
          <a:p>
            <a:r>
              <a:rPr lang="fr-FR" sz="2000" dirty="0" smtClean="0"/>
              <a:t>2008    2009    2010    2011    2012    2013    2014    2015    2016   2017</a:t>
            </a:r>
            <a:r>
              <a:rPr lang="fr-FR" sz="2000" dirty="0"/>
              <a:t> </a:t>
            </a:r>
            <a:r>
              <a:rPr lang="fr-FR" sz="2000" dirty="0" smtClean="0"/>
              <a:t> 2018</a:t>
            </a:r>
          </a:p>
          <a:p>
            <a:r>
              <a:rPr lang="fr-FR" sz="2000" dirty="0" smtClean="0"/>
              <a:t>  49         41        43        44         41         37         50        70	</a:t>
            </a:r>
            <a:r>
              <a:rPr lang="fr-FR" sz="2000" dirty="0"/>
              <a:t> </a:t>
            </a:r>
            <a:r>
              <a:rPr lang="fr-FR" sz="2000" dirty="0" smtClean="0"/>
              <a:t>  77		87     101    </a:t>
            </a:r>
          </a:p>
          <a:p>
            <a:endParaRPr lang="fr-FR" sz="2000" dirty="0"/>
          </a:p>
          <a:p>
            <a:endParaRPr lang="fr-FR" sz="2000" dirty="0"/>
          </a:p>
          <a:p>
            <a:pPr marL="457200" indent="-457200">
              <a:buAutoNum type="arabicPlain" startAt="2019"/>
            </a:pPr>
            <a:r>
              <a:rPr lang="fr-FR" sz="2000" dirty="0" smtClean="0"/>
              <a:t>    2020	   2021 	2022 </a:t>
            </a:r>
            <a:r>
              <a:rPr lang="fr-FR" sz="2000" i="1" dirty="0"/>
              <a:t> </a:t>
            </a:r>
            <a:r>
              <a:rPr lang="fr-FR" sz="2000" i="1" dirty="0" smtClean="0"/>
              <a:t>  2023    2024 </a:t>
            </a:r>
            <a:r>
              <a:rPr lang="fr-FR" sz="1000" i="1" dirty="0" smtClean="0"/>
              <a:t>(30 avril)</a:t>
            </a:r>
          </a:p>
          <a:p>
            <a:r>
              <a:rPr lang="fr-FR" sz="2000" dirty="0" smtClean="0"/>
              <a:t>  96        80           93	  94	       70       </a:t>
            </a:r>
            <a:r>
              <a:rPr lang="fr-FR" sz="2000" i="1" dirty="0" smtClean="0"/>
              <a:t> 87</a:t>
            </a:r>
          </a:p>
          <a:p>
            <a:endParaRPr lang="fr-FR" sz="2000" dirty="0" smtClean="0"/>
          </a:p>
          <a:p>
            <a:endParaRPr lang="fr-FR" sz="2000" dirty="0"/>
          </a:p>
          <a:p>
            <a:endParaRPr lang="fr-FR" sz="2000" dirty="0" smtClean="0">
              <a:solidFill>
                <a:srgbClr val="FF0000"/>
              </a:solidFill>
            </a:endParaRPr>
          </a:p>
          <a:p>
            <a:r>
              <a:rPr lang="fr-FR" sz="2000" dirty="0">
                <a:solidFill>
                  <a:schemeClr val="tx2">
                    <a:lumMod val="60000"/>
                    <a:lumOff val="40000"/>
                  </a:schemeClr>
                </a:solidFill>
              </a:rPr>
              <a:t>	</a:t>
            </a:r>
            <a:r>
              <a:rPr lang="fr-FR" sz="2000" dirty="0" smtClean="0">
                <a:solidFill>
                  <a:schemeClr val="tx2">
                    <a:lumMod val="60000"/>
                    <a:lumOff val="40000"/>
                  </a:schemeClr>
                </a:solidFill>
              </a:rPr>
              <a:t>							</a:t>
            </a:r>
          </a:p>
          <a:p>
            <a:endParaRPr lang="fr-FR" sz="2000" dirty="0"/>
          </a:p>
        </p:txBody>
      </p:sp>
      <p:pic>
        <p:nvPicPr>
          <p:cNvPr id="5" name="Image 4" descr="mp_ardeche.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
        <p:nvSpPr>
          <p:cNvPr id="6" name="Espace réservé du numéro de diapositive 5"/>
          <p:cNvSpPr>
            <a:spLocks noGrp="1"/>
          </p:cNvSpPr>
          <p:nvPr>
            <p:ph type="sldNum" sz="quarter" idx="12"/>
          </p:nvPr>
        </p:nvSpPr>
        <p:spPr/>
        <p:txBody>
          <a:bodyPr/>
          <a:lstStyle/>
          <a:p>
            <a:fld id="{8354228E-336A-C345-9EDE-63425FF2EB2C}" type="slidenum">
              <a:rPr lang="fr-FR" smtClean="0"/>
              <a:t>10</a:t>
            </a:fld>
            <a:endParaRPr lang="fr-FR" dirty="0"/>
          </a:p>
        </p:txBody>
      </p:sp>
    </p:spTree>
    <p:extLst>
      <p:ext uri="{BB962C8B-B14F-4D97-AF65-F5344CB8AC3E}">
        <p14:creationId xmlns:p14="http://schemas.microsoft.com/office/powerpoint/2010/main" val="31786479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39558" y="1199754"/>
            <a:ext cx="8228067" cy="5601534"/>
          </a:xfrm>
          <a:prstGeom prst="rect">
            <a:avLst/>
          </a:prstGeom>
          <a:noFill/>
        </p:spPr>
        <p:txBody>
          <a:bodyPr wrap="square" rtlCol="0">
            <a:spAutoFit/>
          </a:bodyPr>
          <a:lstStyle/>
          <a:p>
            <a:r>
              <a:rPr lang="fr-FR" sz="2400" b="1" dirty="0" smtClean="0">
                <a:solidFill>
                  <a:srgbClr val="000000"/>
                </a:solidFill>
              </a:rPr>
              <a:t>Situation financière		    2020	</a:t>
            </a:r>
            <a:r>
              <a:rPr lang="fr-FR" sz="2400" b="1" dirty="0">
                <a:solidFill>
                  <a:srgbClr val="000000"/>
                </a:solidFill>
              </a:rPr>
              <a:t> </a:t>
            </a:r>
            <a:r>
              <a:rPr lang="fr-FR" sz="2400" b="1" dirty="0" smtClean="0">
                <a:solidFill>
                  <a:srgbClr val="000000"/>
                </a:solidFill>
              </a:rPr>
              <a:t>       </a:t>
            </a:r>
            <a:r>
              <a:rPr lang="fr-FR" sz="2400" b="1" dirty="0" smtClean="0"/>
              <a:t>2021	    2022 	2023</a:t>
            </a:r>
          </a:p>
          <a:p>
            <a:endParaRPr lang="fr-FR" b="1" dirty="0" smtClean="0">
              <a:solidFill>
                <a:srgbClr val="000000"/>
              </a:solidFill>
            </a:endParaRPr>
          </a:p>
          <a:p>
            <a:r>
              <a:rPr lang="fr-FR" dirty="0" smtClean="0">
                <a:solidFill>
                  <a:srgbClr val="000000"/>
                </a:solidFill>
              </a:rPr>
              <a:t>Adhésions, dons			        	    1598,08        </a:t>
            </a:r>
            <a:r>
              <a:rPr lang="fr-FR" dirty="0" smtClean="0"/>
              <a:t>1482,33	     1838,46	1822,15</a:t>
            </a:r>
          </a:p>
          <a:p>
            <a:r>
              <a:rPr lang="fr-FR" dirty="0" smtClean="0"/>
              <a:t>Stages, expos, sorties		</a:t>
            </a:r>
            <a:r>
              <a:rPr lang="fr-FR" dirty="0"/>
              <a:t>	</a:t>
            </a:r>
            <a:r>
              <a:rPr lang="fr-FR" dirty="0" smtClean="0"/>
              <a:t>           0,00          100,00	     1777,21	1315,28</a:t>
            </a:r>
          </a:p>
          <a:p>
            <a:r>
              <a:rPr lang="fr-FR" dirty="0" smtClean="0"/>
              <a:t>Vente livres, catalogues  	       	</a:t>
            </a:r>
            <a:r>
              <a:rPr lang="fr-FR" dirty="0"/>
              <a:t> </a:t>
            </a:r>
            <a:r>
              <a:rPr lang="fr-FR" dirty="0" smtClean="0"/>
              <a:t>   1212,36	  580,74	       531,36	  257,92</a:t>
            </a:r>
          </a:p>
          <a:p>
            <a:r>
              <a:rPr lang="fr-FR" dirty="0" smtClean="0">
                <a:solidFill>
                  <a:srgbClr val="000000"/>
                </a:solidFill>
              </a:rPr>
              <a:t>autres				</a:t>
            </a:r>
            <a:r>
              <a:rPr lang="fr-FR" dirty="0">
                <a:solidFill>
                  <a:srgbClr val="000000"/>
                </a:solidFill>
              </a:rPr>
              <a:t> </a:t>
            </a:r>
            <a:r>
              <a:rPr lang="fr-FR" dirty="0" smtClean="0">
                <a:solidFill>
                  <a:srgbClr val="000000"/>
                </a:solidFill>
              </a:rPr>
              <a:t>        		   				       118,48	 309,00</a:t>
            </a:r>
          </a:p>
          <a:p>
            <a:r>
              <a:rPr lang="fr-FR" dirty="0" smtClean="0">
                <a:solidFill>
                  <a:srgbClr val="000000"/>
                </a:solidFill>
              </a:rPr>
              <a:t>				</a:t>
            </a:r>
            <a:r>
              <a:rPr lang="fr-FR" dirty="0">
                <a:solidFill>
                  <a:srgbClr val="000000"/>
                </a:solidFill>
              </a:rPr>
              <a:t>	</a:t>
            </a:r>
            <a:r>
              <a:rPr lang="fr-FR" b="1" dirty="0" smtClean="0">
                <a:solidFill>
                  <a:srgbClr val="000000"/>
                </a:solidFill>
              </a:rPr>
              <a:t>	</a:t>
            </a:r>
            <a:r>
              <a:rPr lang="fr-FR" b="1" dirty="0">
                <a:solidFill>
                  <a:srgbClr val="000000"/>
                </a:solidFill>
              </a:rPr>
              <a:t> </a:t>
            </a:r>
            <a:r>
              <a:rPr lang="fr-FR" b="1" dirty="0" smtClean="0">
                <a:solidFill>
                  <a:srgbClr val="000000"/>
                </a:solidFill>
              </a:rPr>
              <a:t>       	    2810,44	 2163,07	     4266,11	3704,84	</a:t>
            </a:r>
          </a:p>
          <a:p>
            <a:r>
              <a:rPr lang="fr-FR" b="1" dirty="0" smtClean="0">
                <a:solidFill>
                  <a:srgbClr val="000000"/>
                </a:solidFill>
              </a:rPr>
              <a:t>	</a:t>
            </a:r>
            <a:endParaRPr lang="fr-FR" b="1" dirty="0">
              <a:solidFill>
                <a:srgbClr val="000000"/>
              </a:solidFill>
            </a:endParaRPr>
          </a:p>
          <a:p>
            <a:r>
              <a:rPr lang="fr-FR" dirty="0" smtClean="0">
                <a:solidFill>
                  <a:srgbClr val="000000"/>
                </a:solidFill>
              </a:rPr>
              <a:t>achats </a:t>
            </a:r>
            <a:r>
              <a:rPr lang="fr-FR" dirty="0">
                <a:solidFill>
                  <a:srgbClr val="000000"/>
                </a:solidFill>
              </a:rPr>
              <a:t>livres		</a:t>
            </a:r>
            <a:r>
              <a:rPr lang="fr-FR" dirty="0" smtClean="0">
                <a:solidFill>
                  <a:srgbClr val="000000"/>
                </a:solidFill>
              </a:rPr>
              <a:t>		        </a:t>
            </a:r>
            <a:r>
              <a:rPr lang="fr-FR" dirty="0">
                <a:solidFill>
                  <a:srgbClr val="000000"/>
                </a:solidFill>
              </a:rPr>
              <a:t>	</a:t>
            </a:r>
            <a:r>
              <a:rPr lang="fr-FR" dirty="0" smtClean="0">
                <a:solidFill>
                  <a:srgbClr val="000000"/>
                </a:solidFill>
              </a:rPr>
              <a:t>      100,00						  </a:t>
            </a:r>
          </a:p>
          <a:p>
            <a:r>
              <a:rPr lang="fr-FR" dirty="0" smtClean="0">
                <a:solidFill>
                  <a:srgbClr val="000000"/>
                </a:solidFill>
              </a:rPr>
              <a:t>coût </a:t>
            </a:r>
            <a:r>
              <a:rPr lang="fr-FR" dirty="0">
                <a:solidFill>
                  <a:srgbClr val="000000"/>
                </a:solidFill>
              </a:rPr>
              <a:t>des </a:t>
            </a:r>
            <a:r>
              <a:rPr lang="fr-FR" dirty="0" smtClean="0">
                <a:solidFill>
                  <a:srgbClr val="000000"/>
                </a:solidFill>
              </a:rPr>
              <a:t>stages, sorties</a:t>
            </a:r>
            <a:r>
              <a:rPr lang="fr-FR" dirty="0">
                <a:solidFill>
                  <a:srgbClr val="000000"/>
                </a:solidFill>
              </a:rPr>
              <a:t>	</a:t>
            </a:r>
            <a:r>
              <a:rPr lang="fr-FR" dirty="0" smtClean="0">
                <a:solidFill>
                  <a:srgbClr val="000000"/>
                </a:solidFill>
              </a:rPr>
              <a:t>			  	</a:t>
            </a:r>
            <a:r>
              <a:rPr lang="fr-FR" dirty="0">
                <a:solidFill>
                  <a:srgbClr val="000000"/>
                </a:solidFill>
              </a:rPr>
              <a:t>	</a:t>
            </a:r>
            <a:r>
              <a:rPr lang="fr-FR" dirty="0" smtClean="0">
                <a:solidFill>
                  <a:srgbClr val="000000"/>
                </a:solidFill>
              </a:rPr>
              <a:t>  322,00	       367,31	1720,75</a:t>
            </a:r>
          </a:p>
          <a:p>
            <a:r>
              <a:rPr lang="fr-FR" dirty="0" smtClean="0">
                <a:solidFill>
                  <a:srgbClr val="000000"/>
                </a:solidFill>
              </a:rPr>
              <a:t>Associations </a:t>
            </a:r>
            <a:r>
              <a:rPr lang="fr-FR" dirty="0">
                <a:solidFill>
                  <a:srgbClr val="000000"/>
                </a:solidFill>
              </a:rPr>
              <a:t>amies	</a:t>
            </a:r>
            <a:r>
              <a:rPr lang="fr-FR" dirty="0" smtClean="0">
                <a:solidFill>
                  <a:srgbClr val="000000"/>
                </a:solidFill>
              </a:rPr>
              <a:t>		           </a:t>
            </a:r>
            <a:r>
              <a:rPr lang="fr-FR" dirty="0">
                <a:solidFill>
                  <a:srgbClr val="000000"/>
                </a:solidFill>
              </a:rPr>
              <a:t> </a:t>
            </a:r>
            <a:r>
              <a:rPr lang="fr-FR" dirty="0" smtClean="0">
                <a:solidFill>
                  <a:srgbClr val="000000"/>
                </a:solidFill>
              </a:rPr>
              <a:t>   210,00          110.00	       150,00	  150,00   </a:t>
            </a:r>
            <a:endParaRPr lang="fr-FR" dirty="0">
              <a:solidFill>
                <a:srgbClr val="000000"/>
              </a:solidFill>
            </a:endParaRPr>
          </a:p>
          <a:p>
            <a:r>
              <a:rPr lang="fr-FR" dirty="0" smtClean="0">
                <a:solidFill>
                  <a:srgbClr val="000000"/>
                </a:solidFill>
              </a:rPr>
              <a:t>catalogues </a:t>
            </a:r>
            <a:r>
              <a:rPr lang="fr-FR" dirty="0">
                <a:solidFill>
                  <a:srgbClr val="000000"/>
                </a:solidFill>
              </a:rPr>
              <a:t>et </a:t>
            </a:r>
            <a:r>
              <a:rPr lang="fr-FR" dirty="0" smtClean="0">
                <a:solidFill>
                  <a:srgbClr val="000000"/>
                </a:solidFill>
              </a:rPr>
              <a:t>impression	          </a:t>
            </a:r>
            <a:r>
              <a:rPr lang="fr-FR" dirty="0">
                <a:solidFill>
                  <a:srgbClr val="000000"/>
                </a:solidFill>
              </a:rPr>
              <a:t> </a:t>
            </a:r>
            <a:r>
              <a:rPr lang="fr-FR" dirty="0" smtClean="0">
                <a:solidFill>
                  <a:srgbClr val="000000"/>
                </a:solidFill>
              </a:rPr>
              <a:t>  								  270,00</a:t>
            </a:r>
          </a:p>
          <a:p>
            <a:r>
              <a:rPr lang="fr-FR" dirty="0" smtClean="0">
                <a:solidFill>
                  <a:srgbClr val="000000"/>
                </a:solidFill>
              </a:rPr>
              <a:t>Fournitures, poste, </a:t>
            </a:r>
            <a:r>
              <a:rPr lang="fr-FR" dirty="0" err="1" smtClean="0">
                <a:solidFill>
                  <a:srgbClr val="000000"/>
                </a:solidFill>
              </a:rPr>
              <a:t>déplacts</a:t>
            </a:r>
            <a:r>
              <a:rPr lang="mr-IN" dirty="0" smtClean="0">
                <a:solidFill>
                  <a:srgbClr val="000000"/>
                </a:solidFill>
              </a:rPr>
              <a:t>…</a:t>
            </a:r>
            <a:r>
              <a:rPr lang="fr-FR" dirty="0" smtClean="0">
                <a:solidFill>
                  <a:srgbClr val="000000"/>
                </a:solidFill>
              </a:rPr>
              <a:t>	</a:t>
            </a:r>
            <a:r>
              <a:rPr lang="fr-FR" dirty="0">
                <a:solidFill>
                  <a:srgbClr val="000000"/>
                </a:solidFill>
              </a:rPr>
              <a:t> </a:t>
            </a:r>
            <a:r>
              <a:rPr lang="fr-FR" dirty="0" smtClean="0">
                <a:solidFill>
                  <a:srgbClr val="000000"/>
                </a:solidFill>
              </a:rPr>
              <a:t>     391,85	  </a:t>
            </a:r>
            <a:r>
              <a:rPr lang="fr-FR" dirty="0" smtClean="0">
                <a:solidFill>
                  <a:srgbClr val="7F7F7F"/>
                </a:solidFill>
              </a:rPr>
              <a:t> 268,99	        712,23</a:t>
            </a:r>
            <a:r>
              <a:rPr lang="fr-FR" b="1" dirty="0">
                <a:solidFill>
                  <a:srgbClr val="000000"/>
                </a:solidFill>
              </a:rPr>
              <a:t>	</a:t>
            </a:r>
            <a:r>
              <a:rPr lang="fr-FR" b="1" dirty="0" smtClean="0">
                <a:solidFill>
                  <a:srgbClr val="000000"/>
                </a:solidFill>
              </a:rPr>
              <a:t>  </a:t>
            </a:r>
            <a:r>
              <a:rPr lang="fr-FR" dirty="0" smtClean="0">
                <a:solidFill>
                  <a:srgbClr val="000000"/>
                </a:solidFill>
              </a:rPr>
              <a:t>176,65</a:t>
            </a:r>
            <a:r>
              <a:rPr lang="fr-FR" b="1" dirty="0">
                <a:solidFill>
                  <a:srgbClr val="000000"/>
                </a:solidFill>
              </a:rPr>
              <a:t>		</a:t>
            </a:r>
            <a:r>
              <a:rPr lang="fr-FR" b="1" dirty="0" smtClean="0">
                <a:solidFill>
                  <a:srgbClr val="000000"/>
                </a:solidFill>
              </a:rPr>
              <a:t>	</a:t>
            </a:r>
            <a:r>
              <a:rPr lang="fr-FR" b="1" dirty="0">
                <a:solidFill>
                  <a:srgbClr val="000000"/>
                </a:solidFill>
              </a:rPr>
              <a:t>	</a:t>
            </a:r>
            <a:r>
              <a:rPr lang="fr-FR" b="1" dirty="0" smtClean="0">
                <a:solidFill>
                  <a:srgbClr val="000000"/>
                </a:solidFill>
              </a:rPr>
              <a:t>              			     701,85€	   700,79	      1492,69	2327,40</a:t>
            </a:r>
          </a:p>
          <a:p>
            <a:endParaRPr lang="fr-FR" sz="1000" b="1" dirty="0" smtClean="0">
              <a:solidFill>
                <a:srgbClr val="000000"/>
              </a:solidFill>
            </a:endParaRPr>
          </a:p>
          <a:p>
            <a:r>
              <a:rPr lang="fr-FR" b="1" dirty="0">
                <a:solidFill>
                  <a:srgbClr val="000000"/>
                </a:solidFill>
              </a:rPr>
              <a:t>	résultat		</a:t>
            </a:r>
            <a:r>
              <a:rPr lang="fr-FR" b="1" dirty="0" smtClean="0">
                <a:solidFill>
                  <a:srgbClr val="000000"/>
                </a:solidFill>
              </a:rPr>
              <a:t>		    </a:t>
            </a:r>
            <a:r>
              <a:rPr lang="fr-FR" b="1" dirty="0">
                <a:solidFill>
                  <a:srgbClr val="000000"/>
                </a:solidFill>
              </a:rPr>
              <a:t> </a:t>
            </a:r>
            <a:r>
              <a:rPr lang="fr-FR" b="1" dirty="0" smtClean="0">
                <a:solidFill>
                  <a:srgbClr val="000000"/>
                </a:solidFill>
              </a:rPr>
              <a:t>        2108,59€      1462,28 € </a:t>
            </a:r>
            <a:r>
              <a:rPr lang="fr-FR" b="1" dirty="0">
                <a:solidFill>
                  <a:srgbClr val="000000"/>
                </a:solidFill>
              </a:rPr>
              <a:t> </a:t>
            </a:r>
            <a:r>
              <a:rPr lang="fr-FR" b="1" dirty="0" smtClean="0">
                <a:solidFill>
                  <a:srgbClr val="000000"/>
                </a:solidFill>
              </a:rPr>
              <a:t>   2773,42€	1377,44</a:t>
            </a:r>
          </a:p>
          <a:p>
            <a:endParaRPr lang="fr-FR" b="1" dirty="0" smtClean="0">
              <a:solidFill>
                <a:srgbClr val="7F7F7F"/>
              </a:solidFill>
            </a:endParaRPr>
          </a:p>
          <a:p>
            <a:r>
              <a:rPr lang="fr-FR" b="1" dirty="0">
                <a:solidFill>
                  <a:srgbClr val="000000"/>
                </a:solidFill>
              </a:rPr>
              <a:t>	</a:t>
            </a:r>
            <a:r>
              <a:rPr lang="fr-FR" b="1" dirty="0" smtClean="0">
                <a:solidFill>
                  <a:schemeClr val="tx1">
                    <a:lumMod val="50000"/>
                    <a:lumOff val="50000"/>
                  </a:schemeClr>
                </a:solidFill>
              </a:rPr>
              <a:t>Trésorerie CC et caisse	        	    6225,34€	 8287,89€     4351,54€ 	5695,86</a:t>
            </a:r>
          </a:p>
          <a:p>
            <a:r>
              <a:rPr lang="fr-FR" b="1" dirty="0" smtClean="0">
                <a:solidFill>
                  <a:schemeClr val="tx1">
                    <a:lumMod val="50000"/>
                    <a:lumOff val="50000"/>
                  </a:schemeClr>
                </a:solidFill>
              </a:rPr>
              <a:t>	livret				               620,14 €        622,97€</a:t>
            </a:r>
            <a:r>
              <a:rPr lang="fr-FR" b="1" dirty="0">
                <a:solidFill>
                  <a:schemeClr val="tx1">
                    <a:lumMod val="50000"/>
                    <a:lumOff val="50000"/>
                  </a:schemeClr>
                </a:solidFill>
              </a:rPr>
              <a:t> </a:t>
            </a:r>
            <a:r>
              <a:rPr lang="fr-FR" b="1" dirty="0" smtClean="0">
                <a:solidFill>
                  <a:schemeClr val="tx1">
                    <a:lumMod val="50000"/>
                    <a:lumOff val="50000"/>
                  </a:schemeClr>
                </a:solidFill>
              </a:rPr>
              <a:t>    8736,36€    8977,20	</a:t>
            </a:r>
          </a:p>
          <a:p>
            <a:r>
              <a:rPr lang="fr-FR" b="1" dirty="0">
                <a:solidFill>
                  <a:srgbClr val="000000"/>
                </a:solidFill>
              </a:rPr>
              <a:t>	</a:t>
            </a:r>
            <a:r>
              <a:rPr lang="fr-FR" b="1" dirty="0" smtClean="0">
                <a:solidFill>
                  <a:srgbClr val="000000"/>
                </a:solidFill>
              </a:rPr>
              <a:t>						    6845,48 	  8900,86      13087,90  14673,06</a:t>
            </a:r>
            <a:endParaRPr lang="fr-FR" b="1" dirty="0" smtClean="0">
              <a:solidFill>
                <a:srgbClr val="7F7F7F"/>
              </a:solidFill>
            </a:endParaRPr>
          </a:p>
        </p:txBody>
      </p:sp>
      <p:pic>
        <p:nvPicPr>
          <p:cNvPr id="4" name="Image 3" descr="mp_ardeche.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Tree>
    <p:extLst>
      <p:ext uri="{BB962C8B-B14F-4D97-AF65-F5344CB8AC3E}">
        <p14:creationId xmlns:p14="http://schemas.microsoft.com/office/powerpoint/2010/main" val="2262958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mp_ardeche.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
        <p:nvSpPr>
          <p:cNvPr id="5" name="Espace réservé du numéro de diapositive 4"/>
          <p:cNvSpPr>
            <a:spLocks noGrp="1"/>
          </p:cNvSpPr>
          <p:nvPr>
            <p:ph type="sldNum" sz="quarter" idx="12"/>
          </p:nvPr>
        </p:nvSpPr>
        <p:spPr/>
        <p:txBody>
          <a:bodyPr/>
          <a:lstStyle/>
          <a:p>
            <a:fld id="{8354228E-336A-C345-9EDE-63425FF2EB2C}" type="slidenum">
              <a:rPr lang="fr-FR" smtClean="0"/>
              <a:t>12</a:t>
            </a:fld>
            <a:endParaRPr lang="fr-FR"/>
          </a:p>
        </p:txBody>
      </p:sp>
      <p:pic>
        <p:nvPicPr>
          <p:cNvPr id="6" name="Imag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46890" y="206091"/>
            <a:ext cx="3859213" cy="6356350"/>
          </a:xfrm>
          <a:prstGeom prst="rect">
            <a:avLst/>
          </a:prstGeom>
        </p:spPr>
      </p:pic>
      <p:pic>
        <p:nvPicPr>
          <p:cNvPr id="10" name="Image 9"/>
          <p:cNvPicPr>
            <a:picLocks noChangeAspect="1"/>
          </p:cNvPicPr>
          <p:nvPr/>
        </p:nvPicPr>
        <p:blipFill>
          <a:blip r:embed="rId4"/>
          <a:stretch>
            <a:fillRect/>
          </a:stretch>
        </p:blipFill>
        <p:spPr>
          <a:xfrm>
            <a:off x="235167" y="4547173"/>
            <a:ext cx="4600086" cy="1999587"/>
          </a:xfrm>
          <a:prstGeom prst="rect">
            <a:avLst/>
          </a:prstGeom>
        </p:spPr>
      </p:pic>
      <p:sp>
        <p:nvSpPr>
          <p:cNvPr id="11" name="ZoneTexte 10"/>
          <p:cNvSpPr txBox="1"/>
          <p:nvPr/>
        </p:nvSpPr>
        <p:spPr>
          <a:xfrm>
            <a:off x="438975" y="1771792"/>
            <a:ext cx="4243920" cy="830997"/>
          </a:xfrm>
          <a:prstGeom prst="rect">
            <a:avLst/>
          </a:prstGeom>
          <a:noFill/>
        </p:spPr>
        <p:txBody>
          <a:bodyPr wrap="none" rtlCol="0">
            <a:spAutoFit/>
          </a:bodyPr>
          <a:lstStyle/>
          <a:p>
            <a:r>
              <a:rPr lang="fr-FR" sz="2400" b="1" dirty="0" smtClean="0"/>
              <a:t>Situation financière 31 mai2024</a:t>
            </a:r>
          </a:p>
          <a:p>
            <a:endParaRPr lang="fr-FR" sz="2400" b="1" dirty="0"/>
          </a:p>
        </p:txBody>
      </p:sp>
    </p:spTree>
    <p:extLst>
      <p:ext uri="{BB962C8B-B14F-4D97-AF65-F5344CB8AC3E}">
        <p14:creationId xmlns:p14="http://schemas.microsoft.com/office/powerpoint/2010/main" val="24925573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80075" y="1919749"/>
            <a:ext cx="8403230" cy="5509200"/>
          </a:xfrm>
          <a:prstGeom prst="rect">
            <a:avLst/>
          </a:prstGeom>
          <a:noFill/>
        </p:spPr>
        <p:txBody>
          <a:bodyPr wrap="square" rtlCol="0">
            <a:spAutoFit/>
          </a:bodyPr>
          <a:lstStyle/>
          <a:p>
            <a:r>
              <a:rPr lang="fr-FR" sz="2400" u="sng" dirty="0" smtClean="0">
                <a:solidFill>
                  <a:srgbClr val="000000"/>
                </a:solidFill>
              </a:rPr>
              <a:t>Participation de </a:t>
            </a:r>
            <a:r>
              <a:rPr lang="fr-FR" sz="2400" u="sng" dirty="0" err="1" smtClean="0">
                <a:solidFill>
                  <a:srgbClr val="000000"/>
                </a:solidFill>
              </a:rPr>
              <a:t>MPd’A</a:t>
            </a:r>
            <a:r>
              <a:rPr lang="fr-FR" sz="2400" u="sng" dirty="0" smtClean="0">
                <a:solidFill>
                  <a:srgbClr val="000000"/>
                </a:solidFill>
              </a:rPr>
              <a:t> à des activités locales et régionales</a:t>
            </a:r>
          </a:p>
          <a:p>
            <a:endParaRPr lang="fr-FR" sz="2400" dirty="0" smtClean="0">
              <a:solidFill>
                <a:srgbClr val="000000"/>
              </a:solidFill>
            </a:endParaRPr>
          </a:p>
          <a:p>
            <a:r>
              <a:rPr lang="fr-FR" sz="2400" dirty="0" smtClean="0">
                <a:solidFill>
                  <a:srgbClr val="000000"/>
                </a:solidFill>
              </a:rPr>
              <a:t>	- </a:t>
            </a:r>
            <a:r>
              <a:rPr lang="fr-FR" sz="2000" dirty="0" smtClean="0">
                <a:solidFill>
                  <a:srgbClr val="000000"/>
                </a:solidFill>
              </a:rPr>
              <a:t>Membre du </a:t>
            </a:r>
            <a:r>
              <a:rPr lang="fr-FR" sz="2000" dirty="0">
                <a:solidFill>
                  <a:srgbClr val="000000"/>
                </a:solidFill>
              </a:rPr>
              <a:t>comité technique </a:t>
            </a:r>
            <a:r>
              <a:rPr lang="fr-FR" sz="2000" dirty="0" smtClean="0">
                <a:solidFill>
                  <a:srgbClr val="000000"/>
                </a:solidFill>
              </a:rPr>
              <a:t>de l’organisation « nos Patrimoines » successeur du FIPA</a:t>
            </a:r>
          </a:p>
          <a:p>
            <a:endParaRPr lang="fr-FR" sz="2000" dirty="0">
              <a:solidFill>
                <a:srgbClr val="000000"/>
              </a:solidFill>
            </a:endParaRPr>
          </a:p>
          <a:p>
            <a:r>
              <a:rPr lang="fr-FR" sz="2000" dirty="0" smtClean="0">
                <a:solidFill>
                  <a:srgbClr val="000000"/>
                </a:solidFill>
              </a:rPr>
              <a:t>	- Administrateur au </a:t>
            </a:r>
            <a:r>
              <a:rPr lang="fr-FR" sz="2000" dirty="0">
                <a:solidFill>
                  <a:srgbClr val="000000"/>
                </a:solidFill>
              </a:rPr>
              <a:t>CA de la </a:t>
            </a:r>
            <a:r>
              <a:rPr lang="fr-FR" sz="2000" dirty="0" smtClean="0">
                <a:solidFill>
                  <a:srgbClr val="000000"/>
                </a:solidFill>
              </a:rPr>
              <a:t>Société de Sauvegarde </a:t>
            </a:r>
            <a:r>
              <a:rPr lang="fr-FR" sz="2000" dirty="0">
                <a:solidFill>
                  <a:srgbClr val="000000"/>
                </a:solidFill>
              </a:rPr>
              <a:t>des </a:t>
            </a:r>
            <a:r>
              <a:rPr lang="fr-FR" sz="2000" dirty="0" smtClean="0">
                <a:solidFill>
                  <a:srgbClr val="000000"/>
                </a:solidFill>
              </a:rPr>
              <a:t>Monuments </a:t>
            </a:r>
            <a:r>
              <a:rPr lang="fr-FR" sz="2000" dirty="0">
                <a:solidFill>
                  <a:srgbClr val="000000"/>
                </a:solidFill>
              </a:rPr>
              <a:t>Anciens </a:t>
            </a:r>
            <a:r>
              <a:rPr lang="fr-FR" sz="2000" dirty="0" smtClean="0">
                <a:solidFill>
                  <a:srgbClr val="000000"/>
                </a:solidFill>
              </a:rPr>
              <a:t>de l’Ardèche</a:t>
            </a:r>
          </a:p>
          <a:p>
            <a:endParaRPr lang="fr-FR" sz="2000" dirty="0">
              <a:solidFill>
                <a:srgbClr val="000000"/>
              </a:solidFill>
            </a:endParaRPr>
          </a:p>
          <a:p>
            <a:endParaRPr lang="fr-FR" sz="2000" dirty="0">
              <a:solidFill>
                <a:srgbClr val="000000"/>
              </a:solidFill>
            </a:endParaRPr>
          </a:p>
          <a:p>
            <a:r>
              <a:rPr lang="fr-FR" sz="2000" dirty="0" smtClean="0">
                <a:solidFill>
                  <a:srgbClr val="000000"/>
                </a:solidFill>
              </a:rPr>
              <a:t>	</a:t>
            </a:r>
            <a:endParaRPr lang="fr-FR" sz="2000" dirty="0">
              <a:solidFill>
                <a:srgbClr val="000000"/>
              </a:solidFill>
            </a:endParaRPr>
          </a:p>
          <a:p>
            <a:endParaRPr lang="fr-FR" sz="2000" dirty="0" smtClean="0">
              <a:solidFill>
                <a:srgbClr val="000000"/>
              </a:solidFill>
            </a:endParaRPr>
          </a:p>
          <a:p>
            <a:endParaRPr lang="fr-FR" sz="2000" dirty="0">
              <a:solidFill>
                <a:srgbClr val="000000"/>
              </a:solidFill>
            </a:endParaRPr>
          </a:p>
          <a:p>
            <a:endParaRPr lang="fr-FR" sz="2000" dirty="0" smtClean="0">
              <a:solidFill>
                <a:srgbClr val="000000"/>
              </a:solidFill>
            </a:endParaRPr>
          </a:p>
          <a:p>
            <a:endParaRPr lang="fr-FR" sz="2000" dirty="0">
              <a:solidFill>
                <a:srgbClr val="000000"/>
              </a:solidFill>
            </a:endParaRPr>
          </a:p>
          <a:p>
            <a:endParaRPr lang="fr-FR" sz="2000" dirty="0" smtClean="0">
              <a:solidFill>
                <a:srgbClr val="000000"/>
              </a:solidFill>
            </a:endParaRPr>
          </a:p>
          <a:p>
            <a:endParaRPr lang="fr-FR" sz="2000" dirty="0" smtClean="0">
              <a:solidFill>
                <a:srgbClr val="000000"/>
              </a:solidFill>
            </a:endParaRPr>
          </a:p>
          <a:p>
            <a:r>
              <a:rPr lang="fr-FR" sz="2000" dirty="0">
                <a:solidFill>
                  <a:srgbClr val="000000"/>
                </a:solidFill>
              </a:rPr>
              <a:t>	</a:t>
            </a:r>
            <a:r>
              <a:rPr lang="fr-FR" sz="2000" dirty="0" smtClean="0">
                <a:solidFill>
                  <a:srgbClr val="000000"/>
                </a:solidFill>
              </a:rPr>
              <a:t>- Administrateur de P</a:t>
            </a:r>
            <a:r>
              <a:rPr lang="fr-FR" sz="2000" dirty="0">
                <a:solidFill>
                  <a:srgbClr val="000000"/>
                </a:solidFill>
              </a:rPr>
              <a:t>a</a:t>
            </a:r>
            <a:r>
              <a:rPr lang="fr-FR" sz="2000" dirty="0" smtClean="0">
                <a:solidFill>
                  <a:srgbClr val="000000"/>
                </a:solidFill>
              </a:rPr>
              <a:t>trimoine </a:t>
            </a:r>
            <a:r>
              <a:rPr lang="fr-FR" sz="2000" dirty="0" err="1" smtClean="0">
                <a:solidFill>
                  <a:srgbClr val="000000"/>
                </a:solidFill>
              </a:rPr>
              <a:t>Aurhalpin</a:t>
            </a:r>
            <a:endParaRPr lang="fr-FR" sz="2000" dirty="0" smtClean="0">
              <a:solidFill>
                <a:srgbClr val="000000"/>
              </a:solidFill>
            </a:endParaRPr>
          </a:p>
        </p:txBody>
      </p:sp>
      <p:pic>
        <p:nvPicPr>
          <p:cNvPr id="5" name="Image 4" descr="mp_ardeche.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
        <p:nvSpPr>
          <p:cNvPr id="4" name="Espace réservé du numéro de diapositive 3"/>
          <p:cNvSpPr>
            <a:spLocks noGrp="1"/>
          </p:cNvSpPr>
          <p:nvPr>
            <p:ph type="sldNum" sz="quarter" idx="12"/>
          </p:nvPr>
        </p:nvSpPr>
        <p:spPr/>
        <p:txBody>
          <a:bodyPr/>
          <a:lstStyle/>
          <a:p>
            <a:fld id="{8354228E-336A-C345-9EDE-63425FF2EB2C}" type="slidenum">
              <a:rPr lang="fr-FR" smtClean="0"/>
              <a:t>13</a:t>
            </a:fld>
            <a:endParaRPr lang="fr-FR"/>
          </a:p>
        </p:txBody>
      </p:sp>
    </p:spTree>
    <p:extLst>
      <p:ext uri="{BB962C8B-B14F-4D97-AF65-F5344CB8AC3E}">
        <p14:creationId xmlns:p14="http://schemas.microsoft.com/office/powerpoint/2010/main" val="29199189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54C307F-8F74-5241-9F13-E9F00E09EDD5}" type="slidenum">
              <a:rPr lang="fr-FR" sz="1200">
                <a:solidFill>
                  <a:srgbClr val="898989"/>
                </a:solidFill>
                <a:latin typeface="Calibri" charset="0"/>
              </a:rPr>
              <a:pPr eaLnBrk="1" hangingPunct="1"/>
              <a:t>14</a:t>
            </a:fld>
            <a:endParaRPr lang="fr-FR" sz="1200">
              <a:solidFill>
                <a:srgbClr val="898989"/>
              </a:solidFill>
              <a:latin typeface="Calibri" charset="0"/>
            </a:endParaRPr>
          </a:p>
        </p:txBody>
      </p:sp>
      <p:sp>
        <p:nvSpPr>
          <p:cNvPr id="59396" name="Rectangle 2"/>
          <p:cNvSpPr>
            <a:spLocks noChangeArrowheads="1"/>
          </p:cNvSpPr>
          <p:nvPr/>
        </p:nvSpPr>
        <p:spPr bwMode="auto">
          <a:xfrm rot="10800000" flipV="1">
            <a:off x="0" y="3309938"/>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449263" eaLnBrk="0" hangingPunct="0"/>
            <a:endParaRPr lang="fr-FR">
              <a:latin typeface="Calibri" charset="0"/>
            </a:endParaRPr>
          </a:p>
          <a:p>
            <a:pPr indent="449263" eaLnBrk="0" hangingPunct="0">
              <a:buFont typeface="Arial" charset="0"/>
              <a:buChar char="•"/>
            </a:pPr>
            <a:endParaRPr lang="fr-FR">
              <a:latin typeface="Calibri" charset="0"/>
            </a:endParaRPr>
          </a:p>
          <a:p>
            <a:pPr indent="449263" eaLnBrk="0" hangingPunct="0"/>
            <a:endParaRPr lang="fr-FR"/>
          </a:p>
        </p:txBody>
      </p:sp>
      <p:sp>
        <p:nvSpPr>
          <p:cNvPr id="59397" name="ZoneTexte 1"/>
          <p:cNvSpPr txBox="1">
            <a:spLocks noChangeArrowheads="1"/>
          </p:cNvSpPr>
          <p:nvPr/>
        </p:nvSpPr>
        <p:spPr bwMode="auto">
          <a:xfrm>
            <a:off x="639945" y="1503101"/>
            <a:ext cx="7599907"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fr-FR" dirty="0" smtClean="0"/>
              <a:t>Votes:</a:t>
            </a:r>
          </a:p>
          <a:p>
            <a:pPr eaLnBrk="1" hangingPunct="1"/>
            <a:endParaRPr lang="fr-FR" dirty="0" smtClean="0"/>
          </a:p>
          <a:p>
            <a:pPr eaLnBrk="1" hangingPunct="1"/>
            <a:r>
              <a:rPr lang="fr-FR" dirty="0" smtClean="0"/>
              <a:t>Approbation du rapport moral 2023 à l’unanimité</a:t>
            </a:r>
          </a:p>
          <a:p>
            <a:pPr eaLnBrk="1" hangingPunct="1"/>
            <a:endParaRPr lang="fr-FR" dirty="0"/>
          </a:p>
          <a:p>
            <a:pPr eaLnBrk="1" hangingPunct="1"/>
            <a:r>
              <a:rPr lang="fr-FR" dirty="0" smtClean="0"/>
              <a:t>Approbation des comptes </a:t>
            </a:r>
            <a:r>
              <a:rPr lang="fr-FR" dirty="0"/>
              <a:t>2023 à l’unanimité</a:t>
            </a:r>
            <a:endParaRPr lang="fr-FR" dirty="0" smtClean="0"/>
          </a:p>
          <a:p>
            <a:pPr eaLnBrk="1" hangingPunct="1"/>
            <a:endParaRPr lang="fr-FR" dirty="0"/>
          </a:p>
          <a:p>
            <a:pPr eaLnBrk="1" hangingPunct="1"/>
            <a:r>
              <a:rPr lang="fr-FR" dirty="0" smtClean="0"/>
              <a:t>Affectation du résultat 2023 aux </a:t>
            </a:r>
            <a:r>
              <a:rPr lang="fr-FR" dirty="0"/>
              <a:t>réserves à l’unanimité</a:t>
            </a:r>
            <a:endParaRPr lang="fr-FR" dirty="0" smtClean="0"/>
          </a:p>
          <a:p>
            <a:pPr eaLnBrk="1" hangingPunct="1"/>
            <a:endParaRPr lang="fr-FR" dirty="0"/>
          </a:p>
          <a:p>
            <a:pPr eaLnBrk="1" hangingPunct="1"/>
            <a:r>
              <a:rPr lang="fr-FR" dirty="0"/>
              <a:t>Quitus donné au président à l’unanimité</a:t>
            </a:r>
            <a:endParaRPr lang="fr-FR" dirty="0" smtClean="0"/>
          </a:p>
          <a:p>
            <a:pPr eaLnBrk="1" hangingPunct="1"/>
            <a:endParaRPr lang="fr-FR" dirty="0"/>
          </a:p>
        </p:txBody>
      </p:sp>
      <p:pic>
        <p:nvPicPr>
          <p:cNvPr id="8" name="Image 7" descr="mp_ardeche.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Tree>
    <p:extLst>
      <p:ext uri="{BB962C8B-B14F-4D97-AF65-F5344CB8AC3E}">
        <p14:creationId xmlns:p14="http://schemas.microsoft.com/office/powerpoint/2010/main" val="4093723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9559" y="1350301"/>
            <a:ext cx="7202658" cy="923330"/>
          </a:xfrm>
          <a:prstGeom prst="rect">
            <a:avLst/>
          </a:prstGeom>
        </p:spPr>
        <p:txBody>
          <a:bodyPr wrap="square">
            <a:spAutoFit/>
          </a:bodyPr>
          <a:lstStyle/>
          <a:p>
            <a:endParaRPr lang="fr-FR" dirty="0" smtClean="0"/>
          </a:p>
          <a:p>
            <a:endParaRPr lang="fr-FR" dirty="0" smtClean="0"/>
          </a:p>
          <a:p>
            <a:endParaRPr lang="fr-FR" dirty="0"/>
          </a:p>
        </p:txBody>
      </p:sp>
      <p:sp>
        <p:nvSpPr>
          <p:cNvPr id="3" name="ZoneTexte 2"/>
          <p:cNvSpPr txBox="1"/>
          <p:nvPr/>
        </p:nvSpPr>
        <p:spPr>
          <a:xfrm>
            <a:off x="547577" y="1493480"/>
            <a:ext cx="8139223" cy="4431983"/>
          </a:xfrm>
          <a:prstGeom prst="rect">
            <a:avLst/>
          </a:prstGeom>
          <a:noFill/>
        </p:spPr>
        <p:txBody>
          <a:bodyPr wrap="square" rtlCol="0">
            <a:spAutoFit/>
          </a:bodyPr>
          <a:lstStyle/>
          <a:p>
            <a:r>
              <a:rPr lang="fr-FR" sz="2400" b="1" dirty="0" smtClean="0">
                <a:solidFill>
                  <a:srgbClr val="000000"/>
                </a:solidFill>
              </a:rPr>
              <a:t>Conseil d’Administration 	actuel			Bureau actuel</a:t>
            </a:r>
            <a:r>
              <a:rPr lang="fr-FR" dirty="0" smtClean="0">
                <a:solidFill>
                  <a:srgbClr val="000000"/>
                </a:solidFill>
              </a:rPr>
              <a:t>:</a:t>
            </a:r>
          </a:p>
          <a:p>
            <a:endParaRPr lang="fr-FR" dirty="0">
              <a:solidFill>
                <a:srgbClr val="000000"/>
              </a:solidFill>
            </a:endParaRPr>
          </a:p>
          <a:p>
            <a:r>
              <a:rPr lang="fr-FR" sz="2000" b="1" dirty="0" smtClean="0">
                <a:solidFill>
                  <a:srgbClr val="000000"/>
                </a:solidFill>
              </a:rPr>
              <a:t>- Bureau</a:t>
            </a:r>
          </a:p>
          <a:p>
            <a:r>
              <a:rPr lang="fr-FR" sz="2000" dirty="0" smtClean="0">
                <a:solidFill>
                  <a:srgbClr val="000000"/>
                </a:solidFill>
              </a:rPr>
              <a:t>Bernard Leborne							président</a:t>
            </a:r>
          </a:p>
          <a:p>
            <a:r>
              <a:rPr lang="fr-FR" sz="2000" dirty="0" smtClean="0">
                <a:solidFill>
                  <a:srgbClr val="000000"/>
                </a:solidFill>
              </a:rPr>
              <a:t>André </a:t>
            </a:r>
            <a:r>
              <a:rPr lang="fr-FR" sz="2000" dirty="0" err="1" smtClean="0">
                <a:solidFill>
                  <a:srgbClr val="000000"/>
                </a:solidFill>
              </a:rPr>
              <a:t>Chandesris</a:t>
            </a:r>
            <a:r>
              <a:rPr lang="fr-FR" sz="2000" dirty="0" smtClean="0">
                <a:solidFill>
                  <a:srgbClr val="000000"/>
                </a:solidFill>
              </a:rPr>
              <a:t>							trésorier</a:t>
            </a:r>
          </a:p>
          <a:p>
            <a:r>
              <a:rPr lang="fr-FR" sz="2000" dirty="0" smtClean="0">
                <a:solidFill>
                  <a:srgbClr val="000000"/>
                </a:solidFill>
              </a:rPr>
              <a:t>Nathalie </a:t>
            </a:r>
            <a:r>
              <a:rPr lang="fr-FR" sz="2000" dirty="0" err="1" smtClean="0">
                <a:solidFill>
                  <a:srgbClr val="000000"/>
                </a:solidFill>
              </a:rPr>
              <a:t>Vietdepaule</a:t>
            </a:r>
            <a:r>
              <a:rPr lang="fr-FR" sz="2000" dirty="0" smtClean="0">
                <a:solidFill>
                  <a:srgbClr val="000000"/>
                </a:solidFill>
              </a:rPr>
              <a:t>						secrétaire générale</a:t>
            </a:r>
          </a:p>
          <a:p>
            <a:endParaRPr lang="fr-FR" sz="2000" dirty="0" smtClean="0">
              <a:solidFill>
                <a:srgbClr val="000000"/>
              </a:solidFill>
            </a:endParaRPr>
          </a:p>
          <a:p>
            <a:r>
              <a:rPr lang="fr-FR" sz="2000" b="1" dirty="0" smtClean="0">
                <a:solidFill>
                  <a:srgbClr val="000000"/>
                </a:solidFill>
              </a:rPr>
              <a:t>- Administrateurs</a:t>
            </a:r>
          </a:p>
          <a:p>
            <a:r>
              <a:rPr lang="fr-FR" sz="2000" dirty="0" smtClean="0">
                <a:solidFill>
                  <a:srgbClr val="000000"/>
                </a:solidFill>
              </a:rPr>
              <a:t>Jean Pierre </a:t>
            </a:r>
            <a:r>
              <a:rPr lang="fr-FR" sz="2000" dirty="0" err="1" smtClean="0">
                <a:solidFill>
                  <a:srgbClr val="000000"/>
                </a:solidFill>
              </a:rPr>
              <a:t>Willot</a:t>
            </a:r>
            <a:r>
              <a:rPr lang="fr-FR" sz="2000" dirty="0" smtClean="0">
                <a:solidFill>
                  <a:srgbClr val="000000"/>
                </a:solidFill>
              </a:rPr>
              <a:t>							conseils aux adhérents </a:t>
            </a:r>
          </a:p>
          <a:p>
            <a:r>
              <a:rPr lang="fr-FR" sz="2000" dirty="0">
                <a:solidFill>
                  <a:srgbClr val="000000"/>
                </a:solidFill>
              </a:rPr>
              <a:t>Philippe </a:t>
            </a:r>
            <a:r>
              <a:rPr lang="fr-FR" sz="2000" dirty="0" err="1" smtClean="0">
                <a:solidFill>
                  <a:srgbClr val="000000"/>
                </a:solidFill>
              </a:rPr>
              <a:t>Garel</a:t>
            </a:r>
            <a:endParaRPr lang="fr-FR" sz="2000" dirty="0" smtClean="0">
              <a:solidFill>
                <a:srgbClr val="000000"/>
              </a:solidFill>
            </a:endParaRPr>
          </a:p>
          <a:p>
            <a:r>
              <a:rPr lang="fr-FR" sz="2000" dirty="0" smtClean="0">
                <a:solidFill>
                  <a:srgbClr val="000000"/>
                </a:solidFill>
              </a:rPr>
              <a:t>Frédérique </a:t>
            </a:r>
            <a:r>
              <a:rPr lang="fr-FR" sz="2000" dirty="0" err="1" smtClean="0">
                <a:solidFill>
                  <a:srgbClr val="000000"/>
                </a:solidFill>
              </a:rPr>
              <a:t>Fournet</a:t>
            </a:r>
            <a:endParaRPr lang="fr-FR" sz="2000" dirty="0" smtClean="0">
              <a:solidFill>
                <a:srgbClr val="000000"/>
              </a:solidFill>
            </a:endParaRPr>
          </a:p>
          <a:p>
            <a:r>
              <a:rPr lang="fr-FR" sz="2000" dirty="0" smtClean="0">
                <a:solidFill>
                  <a:srgbClr val="000000"/>
                </a:solidFill>
              </a:rPr>
              <a:t>Léon </a:t>
            </a:r>
            <a:r>
              <a:rPr lang="fr-FR" sz="2000" dirty="0">
                <a:solidFill>
                  <a:srgbClr val="000000"/>
                </a:solidFill>
              </a:rPr>
              <a:t>Charreyre</a:t>
            </a:r>
          </a:p>
          <a:p>
            <a:r>
              <a:rPr lang="fr-FR" sz="2000" dirty="0">
                <a:solidFill>
                  <a:srgbClr val="000000"/>
                </a:solidFill>
              </a:rPr>
              <a:t>Jacques </a:t>
            </a:r>
            <a:r>
              <a:rPr lang="fr-FR" sz="2000" dirty="0" smtClean="0">
                <a:solidFill>
                  <a:srgbClr val="000000"/>
                </a:solidFill>
              </a:rPr>
              <a:t>Julien</a:t>
            </a:r>
          </a:p>
          <a:p>
            <a:r>
              <a:rPr lang="fr-FR" sz="2000" dirty="0" smtClean="0">
                <a:solidFill>
                  <a:srgbClr val="000000"/>
                </a:solidFill>
              </a:rPr>
              <a:t>Denis Maraval</a:t>
            </a:r>
          </a:p>
        </p:txBody>
      </p:sp>
      <p:pic>
        <p:nvPicPr>
          <p:cNvPr id="5" name="Image 4" descr="mp_ardeche.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
        <p:nvSpPr>
          <p:cNvPr id="6" name="Espace réservé du numéro de diapositive 5"/>
          <p:cNvSpPr>
            <a:spLocks noGrp="1"/>
          </p:cNvSpPr>
          <p:nvPr>
            <p:ph type="sldNum" sz="quarter" idx="12"/>
          </p:nvPr>
        </p:nvSpPr>
        <p:spPr/>
        <p:txBody>
          <a:bodyPr/>
          <a:lstStyle/>
          <a:p>
            <a:fld id="{8354228E-336A-C345-9EDE-63425FF2EB2C}" type="slidenum">
              <a:rPr lang="fr-FR" smtClean="0"/>
              <a:t>15</a:t>
            </a:fld>
            <a:endParaRPr lang="fr-FR"/>
          </a:p>
        </p:txBody>
      </p:sp>
    </p:spTree>
    <p:extLst>
      <p:ext uri="{BB962C8B-B14F-4D97-AF65-F5344CB8AC3E}">
        <p14:creationId xmlns:p14="http://schemas.microsoft.com/office/powerpoint/2010/main" val="1317044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9559" y="1350301"/>
            <a:ext cx="7202658" cy="923330"/>
          </a:xfrm>
          <a:prstGeom prst="rect">
            <a:avLst/>
          </a:prstGeom>
        </p:spPr>
        <p:txBody>
          <a:bodyPr wrap="square">
            <a:spAutoFit/>
          </a:bodyPr>
          <a:lstStyle/>
          <a:p>
            <a:endParaRPr lang="fr-FR" dirty="0" smtClean="0"/>
          </a:p>
          <a:p>
            <a:endParaRPr lang="fr-FR" dirty="0" smtClean="0"/>
          </a:p>
          <a:p>
            <a:endParaRPr lang="fr-FR" dirty="0"/>
          </a:p>
        </p:txBody>
      </p:sp>
      <p:sp>
        <p:nvSpPr>
          <p:cNvPr id="3" name="ZoneTexte 2"/>
          <p:cNvSpPr txBox="1"/>
          <p:nvPr/>
        </p:nvSpPr>
        <p:spPr>
          <a:xfrm>
            <a:off x="547577" y="1383720"/>
            <a:ext cx="8139223" cy="5016758"/>
          </a:xfrm>
          <a:prstGeom prst="rect">
            <a:avLst/>
          </a:prstGeom>
          <a:noFill/>
        </p:spPr>
        <p:txBody>
          <a:bodyPr wrap="square" rtlCol="0">
            <a:spAutoFit/>
          </a:bodyPr>
          <a:lstStyle/>
          <a:p>
            <a:r>
              <a:rPr lang="fr-FR" sz="2400" b="1" dirty="0" smtClean="0">
                <a:solidFill>
                  <a:srgbClr val="000000"/>
                </a:solidFill>
              </a:rPr>
              <a:t>Candidats soumis à vos votes pour le Conseil d’Administration 				</a:t>
            </a:r>
            <a:endParaRPr lang="fr-FR" sz="2400" dirty="0">
              <a:solidFill>
                <a:srgbClr val="000000"/>
              </a:solidFill>
            </a:endParaRPr>
          </a:p>
          <a:p>
            <a:r>
              <a:rPr lang="fr-FR" sz="2000" dirty="0" smtClean="0">
                <a:solidFill>
                  <a:srgbClr val="000000"/>
                </a:solidFill>
              </a:rPr>
              <a:t>Pierre </a:t>
            </a:r>
            <a:r>
              <a:rPr lang="fr-FR" sz="2000" dirty="0" err="1" smtClean="0">
                <a:solidFill>
                  <a:srgbClr val="000000"/>
                </a:solidFill>
              </a:rPr>
              <a:t>Hullo</a:t>
            </a:r>
            <a:r>
              <a:rPr lang="fr-FR" sz="2000" dirty="0" smtClean="0">
                <a:solidFill>
                  <a:srgbClr val="000000"/>
                </a:solidFill>
              </a:rPr>
              <a:t> 			</a:t>
            </a:r>
            <a:r>
              <a:rPr lang="fr-FR" sz="1600" dirty="0" smtClean="0">
                <a:solidFill>
                  <a:srgbClr val="000000"/>
                </a:solidFill>
              </a:rPr>
              <a:t>(</a:t>
            </a:r>
            <a:r>
              <a:rPr lang="fr-FR" sz="1600" dirty="0" err="1" smtClean="0">
                <a:solidFill>
                  <a:srgbClr val="000000"/>
                </a:solidFill>
              </a:rPr>
              <a:t>préssenti</a:t>
            </a:r>
            <a:r>
              <a:rPr lang="fr-FR" sz="1600" dirty="0" smtClean="0">
                <a:solidFill>
                  <a:srgbClr val="000000"/>
                </a:solidFill>
              </a:rPr>
              <a:t> pour la présidence)</a:t>
            </a:r>
          </a:p>
          <a:p>
            <a:r>
              <a:rPr lang="fr-FR" sz="2000" dirty="0">
                <a:solidFill>
                  <a:srgbClr val="000000"/>
                </a:solidFill>
              </a:rPr>
              <a:t>Guy des </a:t>
            </a:r>
            <a:r>
              <a:rPr lang="fr-FR" sz="2000" dirty="0" err="1">
                <a:solidFill>
                  <a:srgbClr val="000000"/>
                </a:solidFill>
              </a:rPr>
              <a:t>Pomeys</a:t>
            </a:r>
            <a:r>
              <a:rPr lang="fr-FR" sz="2000" dirty="0">
                <a:solidFill>
                  <a:srgbClr val="000000"/>
                </a:solidFill>
              </a:rPr>
              <a:t> </a:t>
            </a:r>
            <a:r>
              <a:rPr lang="fr-FR" sz="1600" dirty="0" smtClean="0">
                <a:solidFill>
                  <a:srgbClr val="000000"/>
                </a:solidFill>
              </a:rPr>
              <a:t>		(</a:t>
            </a:r>
            <a:r>
              <a:rPr lang="fr-FR" sz="1600" dirty="0" err="1" smtClean="0">
                <a:solidFill>
                  <a:srgbClr val="000000"/>
                </a:solidFill>
              </a:rPr>
              <a:t>préssenti</a:t>
            </a:r>
            <a:r>
              <a:rPr lang="fr-FR" sz="1600" dirty="0" smtClean="0">
                <a:solidFill>
                  <a:srgbClr val="000000"/>
                </a:solidFill>
              </a:rPr>
              <a:t> pour la Trésorerie)</a:t>
            </a:r>
          </a:p>
          <a:p>
            <a:r>
              <a:rPr lang="fr-FR" sz="2000" dirty="0" smtClean="0">
                <a:solidFill>
                  <a:srgbClr val="000000"/>
                </a:solidFill>
              </a:rPr>
              <a:t>Nicolas </a:t>
            </a:r>
            <a:r>
              <a:rPr lang="fr-FR" sz="2000" dirty="0" err="1" smtClean="0">
                <a:solidFill>
                  <a:srgbClr val="000000"/>
                </a:solidFill>
              </a:rPr>
              <a:t>Desfrennes</a:t>
            </a:r>
            <a:r>
              <a:rPr lang="fr-FR" sz="2000" dirty="0" smtClean="0">
                <a:solidFill>
                  <a:srgbClr val="000000"/>
                </a:solidFill>
              </a:rPr>
              <a:t> </a:t>
            </a:r>
            <a:r>
              <a:rPr lang="fr-FR" sz="1600" dirty="0" smtClean="0">
                <a:solidFill>
                  <a:srgbClr val="000000"/>
                </a:solidFill>
              </a:rPr>
              <a:t>	(</a:t>
            </a:r>
            <a:r>
              <a:rPr lang="fr-FR" sz="1600" dirty="0" err="1" smtClean="0">
                <a:solidFill>
                  <a:srgbClr val="000000"/>
                </a:solidFill>
              </a:rPr>
              <a:t>préssenti</a:t>
            </a:r>
            <a:r>
              <a:rPr lang="fr-FR" sz="1600" dirty="0" smtClean="0">
                <a:solidFill>
                  <a:srgbClr val="000000"/>
                </a:solidFill>
              </a:rPr>
              <a:t> pour le secrétariat)</a:t>
            </a:r>
          </a:p>
          <a:p>
            <a:r>
              <a:rPr lang="fr-FR" sz="2000" dirty="0" smtClean="0">
                <a:solidFill>
                  <a:srgbClr val="000000"/>
                </a:solidFill>
              </a:rPr>
              <a:t>André </a:t>
            </a:r>
            <a:r>
              <a:rPr lang="fr-FR" sz="2000" dirty="0" err="1" smtClean="0">
                <a:solidFill>
                  <a:srgbClr val="000000"/>
                </a:solidFill>
              </a:rPr>
              <a:t>Chandesris</a:t>
            </a:r>
            <a:r>
              <a:rPr lang="fr-FR" sz="2000" dirty="0" smtClean="0">
                <a:solidFill>
                  <a:srgbClr val="000000"/>
                </a:solidFill>
              </a:rPr>
              <a:t> 	</a:t>
            </a:r>
            <a:r>
              <a:rPr lang="fr-FR" sz="1600" dirty="0" smtClean="0">
                <a:solidFill>
                  <a:srgbClr val="000000"/>
                </a:solidFill>
              </a:rPr>
              <a:t>correspondant de proximité</a:t>
            </a:r>
          </a:p>
          <a:p>
            <a:r>
              <a:rPr lang="fr-FR" sz="2000" dirty="0" smtClean="0">
                <a:solidFill>
                  <a:srgbClr val="000000"/>
                </a:solidFill>
              </a:rPr>
              <a:t>Philippe </a:t>
            </a:r>
            <a:r>
              <a:rPr lang="fr-FR" sz="2000" dirty="0" err="1" smtClean="0">
                <a:solidFill>
                  <a:srgbClr val="000000"/>
                </a:solidFill>
              </a:rPr>
              <a:t>Garel</a:t>
            </a:r>
            <a:r>
              <a:rPr lang="fr-FR" sz="2000" dirty="0" smtClean="0">
                <a:solidFill>
                  <a:srgbClr val="000000"/>
                </a:solidFill>
              </a:rPr>
              <a:t> 		</a:t>
            </a:r>
            <a:r>
              <a:rPr lang="fr-FR" sz="1600" dirty="0" smtClean="0">
                <a:solidFill>
                  <a:srgbClr val="000000"/>
                </a:solidFill>
              </a:rPr>
              <a:t>correspondant </a:t>
            </a:r>
            <a:r>
              <a:rPr lang="fr-FR" sz="1600" dirty="0">
                <a:solidFill>
                  <a:srgbClr val="000000"/>
                </a:solidFill>
              </a:rPr>
              <a:t>de proximité</a:t>
            </a:r>
          </a:p>
          <a:p>
            <a:r>
              <a:rPr lang="fr-FR" sz="2000" dirty="0" smtClean="0">
                <a:solidFill>
                  <a:srgbClr val="000000"/>
                </a:solidFill>
              </a:rPr>
              <a:t>Thierry </a:t>
            </a:r>
            <a:r>
              <a:rPr lang="fr-FR" sz="2000" dirty="0" err="1" smtClean="0">
                <a:solidFill>
                  <a:srgbClr val="000000"/>
                </a:solidFill>
              </a:rPr>
              <a:t>Lethrosne</a:t>
            </a:r>
            <a:r>
              <a:rPr lang="fr-FR" sz="2000" dirty="0" smtClean="0">
                <a:solidFill>
                  <a:srgbClr val="000000"/>
                </a:solidFill>
              </a:rPr>
              <a:t> 	</a:t>
            </a:r>
            <a:r>
              <a:rPr lang="fr-FR" sz="1600" dirty="0" smtClean="0">
                <a:solidFill>
                  <a:srgbClr val="000000"/>
                </a:solidFill>
              </a:rPr>
              <a:t>correspondant </a:t>
            </a:r>
            <a:r>
              <a:rPr lang="fr-FR" sz="1600" dirty="0">
                <a:solidFill>
                  <a:srgbClr val="000000"/>
                </a:solidFill>
              </a:rPr>
              <a:t>de proximité</a:t>
            </a:r>
          </a:p>
          <a:p>
            <a:r>
              <a:rPr lang="fr-FR" sz="2000" dirty="0" smtClean="0">
                <a:solidFill>
                  <a:srgbClr val="000000"/>
                </a:solidFill>
              </a:rPr>
              <a:t>Frédéric Pierre 		</a:t>
            </a:r>
            <a:r>
              <a:rPr lang="fr-FR" sz="1600" dirty="0" smtClean="0">
                <a:solidFill>
                  <a:srgbClr val="000000"/>
                </a:solidFill>
              </a:rPr>
              <a:t>correspondant </a:t>
            </a:r>
            <a:r>
              <a:rPr lang="fr-FR" sz="1600" dirty="0">
                <a:solidFill>
                  <a:srgbClr val="000000"/>
                </a:solidFill>
              </a:rPr>
              <a:t>de </a:t>
            </a:r>
            <a:r>
              <a:rPr lang="fr-FR" sz="1600" dirty="0" smtClean="0">
                <a:solidFill>
                  <a:srgbClr val="000000"/>
                </a:solidFill>
              </a:rPr>
              <a:t>proximité</a:t>
            </a:r>
          </a:p>
          <a:p>
            <a:r>
              <a:rPr lang="fr-FR" sz="2000" dirty="0" smtClean="0">
                <a:solidFill>
                  <a:srgbClr val="000000"/>
                </a:solidFill>
              </a:rPr>
              <a:t>Jean Pierre </a:t>
            </a:r>
            <a:r>
              <a:rPr lang="fr-FR" sz="2000" dirty="0" err="1" smtClean="0">
                <a:solidFill>
                  <a:srgbClr val="000000"/>
                </a:solidFill>
              </a:rPr>
              <a:t>Willot</a:t>
            </a:r>
            <a:r>
              <a:rPr lang="fr-FR" sz="2000" dirty="0" smtClean="0">
                <a:solidFill>
                  <a:srgbClr val="000000"/>
                </a:solidFill>
              </a:rPr>
              <a:t> 	</a:t>
            </a:r>
            <a:r>
              <a:rPr lang="fr-FR" sz="1600" dirty="0" smtClean="0">
                <a:solidFill>
                  <a:srgbClr val="000000"/>
                </a:solidFill>
              </a:rPr>
              <a:t>correspondant </a:t>
            </a:r>
            <a:r>
              <a:rPr lang="fr-FR" sz="1600" dirty="0">
                <a:solidFill>
                  <a:srgbClr val="000000"/>
                </a:solidFill>
              </a:rPr>
              <a:t>de </a:t>
            </a:r>
            <a:r>
              <a:rPr lang="fr-FR" sz="1600" dirty="0" smtClean="0">
                <a:solidFill>
                  <a:srgbClr val="000000"/>
                </a:solidFill>
              </a:rPr>
              <a:t>proximité</a:t>
            </a:r>
          </a:p>
          <a:p>
            <a:r>
              <a:rPr lang="fr-FR" sz="2000" dirty="0" smtClean="0">
                <a:solidFill>
                  <a:srgbClr val="000000"/>
                </a:solidFill>
              </a:rPr>
              <a:t>Emmanuel Avon		</a:t>
            </a:r>
            <a:r>
              <a:rPr lang="fr-FR" sz="1600" dirty="0">
                <a:solidFill>
                  <a:srgbClr val="000000"/>
                </a:solidFill>
              </a:rPr>
              <a:t>correspondant de proximité</a:t>
            </a:r>
          </a:p>
          <a:p>
            <a:r>
              <a:rPr lang="fr-FR" sz="2000" dirty="0">
                <a:solidFill>
                  <a:srgbClr val="000000"/>
                </a:solidFill>
              </a:rPr>
              <a:t>M</a:t>
            </a:r>
            <a:r>
              <a:rPr lang="fr-FR" sz="2000" dirty="0" smtClean="0">
                <a:solidFill>
                  <a:srgbClr val="000000"/>
                </a:solidFill>
              </a:rPr>
              <a:t>ichel </a:t>
            </a:r>
            <a:r>
              <a:rPr lang="fr-FR" sz="2000" dirty="0">
                <a:solidFill>
                  <a:srgbClr val="000000"/>
                </a:solidFill>
              </a:rPr>
              <a:t>Bonnet		</a:t>
            </a:r>
            <a:r>
              <a:rPr lang="fr-FR" sz="1600" dirty="0">
                <a:solidFill>
                  <a:srgbClr val="000000"/>
                </a:solidFill>
              </a:rPr>
              <a:t>pour le patrimoine industriel</a:t>
            </a:r>
          </a:p>
          <a:p>
            <a:r>
              <a:rPr lang="fr-FR" sz="2000" dirty="0" smtClean="0">
                <a:solidFill>
                  <a:srgbClr val="000000"/>
                </a:solidFill>
              </a:rPr>
              <a:t>Bernard Leborne</a:t>
            </a:r>
            <a:r>
              <a:rPr lang="fr-FR" sz="1600" dirty="0" smtClean="0">
                <a:solidFill>
                  <a:srgbClr val="000000"/>
                </a:solidFill>
              </a:rPr>
              <a:t>		pour la transition, l’aide aux visites conseil et aux conférences. </a:t>
            </a:r>
          </a:p>
          <a:p>
            <a:endParaRPr lang="fr-FR" sz="1600" dirty="0">
              <a:solidFill>
                <a:srgbClr val="000000"/>
              </a:solidFill>
            </a:endParaRPr>
          </a:p>
          <a:p>
            <a:r>
              <a:rPr lang="fr-FR" sz="2000" dirty="0" smtClean="0">
                <a:solidFill>
                  <a:srgbClr val="000000"/>
                </a:solidFill>
              </a:rPr>
              <a:t>Présentation de chacun</a:t>
            </a:r>
          </a:p>
          <a:p>
            <a:r>
              <a:rPr lang="fr-FR" sz="1600" dirty="0" smtClean="0">
                <a:solidFill>
                  <a:srgbClr val="000000"/>
                </a:solidFill>
              </a:rPr>
              <a:t>Rappel: Jacques Julien, précédent président, en tant que « membre d’honneur » participe au CA</a:t>
            </a:r>
            <a:endParaRPr lang="fr-FR" sz="1600" dirty="0">
              <a:solidFill>
                <a:srgbClr val="000000"/>
              </a:solidFill>
            </a:endParaRPr>
          </a:p>
        </p:txBody>
      </p:sp>
      <p:pic>
        <p:nvPicPr>
          <p:cNvPr id="5" name="Image 4" descr="mp_ardeche.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
        <p:nvSpPr>
          <p:cNvPr id="6" name="Espace réservé du numéro de diapositive 5"/>
          <p:cNvSpPr>
            <a:spLocks noGrp="1"/>
          </p:cNvSpPr>
          <p:nvPr>
            <p:ph type="sldNum" sz="quarter" idx="12"/>
          </p:nvPr>
        </p:nvSpPr>
        <p:spPr/>
        <p:txBody>
          <a:bodyPr/>
          <a:lstStyle/>
          <a:p>
            <a:fld id="{8354228E-336A-C345-9EDE-63425FF2EB2C}" type="slidenum">
              <a:rPr lang="fr-FR" smtClean="0"/>
              <a:t>16</a:t>
            </a:fld>
            <a:endParaRPr lang="fr-FR"/>
          </a:p>
        </p:txBody>
      </p:sp>
    </p:spTree>
    <p:extLst>
      <p:ext uri="{BB962C8B-B14F-4D97-AF65-F5344CB8AC3E}">
        <p14:creationId xmlns:p14="http://schemas.microsoft.com/office/powerpoint/2010/main" val="99465472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54C307F-8F74-5241-9F13-E9F00E09EDD5}" type="slidenum">
              <a:rPr lang="fr-FR" sz="1200">
                <a:solidFill>
                  <a:srgbClr val="898989"/>
                </a:solidFill>
                <a:latin typeface="Calibri" charset="0"/>
              </a:rPr>
              <a:pPr eaLnBrk="1" hangingPunct="1"/>
              <a:t>17</a:t>
            </a:fld>
            <a:endParaRPr lang="fr-FR" sz="1200">
              <a:solidFill>
                <a:srgbClr val="898989"/>
              </a:solidFill>
              <a:latin typeface="Calibri" charset="0"/>
            </a:endParaRPr>
          </a:p>
        </p:txBody>
      </p:sp>
      <p:sp>
        <p:nvSpPr>
          <p:cNvPr id="59396" name="Rectangle 2"/>
          <p:cNvSpPr>
            <a:spLocks noChangeArrowheads="1"/>
          </p:cNvSpPr>
          <p:nvPr/>
        </p:nvSpPr>
        <p:spPr bwMode="auto">
          <a:xfrm rot="10800000" flipV="1">
            <a:off x="0" y="3309938"/>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449263" eaLnBrk="0" hangingPunct="0"/>
            <a:endParaRPr lang="fr-FR">
              <a:latin typeface="Calibri" charset="0"/>
            </a:endParaRPr>
          </a:p>
          <a:p>
            <a:pPr indent="449263" eaLnBrk="0" hangingPunct="0">
              <a:buFont typeface="Arial" charset="0"/>
              <a:buChar char="•"/>
            </a:pPr>
            <a:endParaRPr lang="fr-FR">
              <a:latin typeface="Calibri" charset="0"/>
            </a:endParaRPr>
          </a:p>
          <a:p>
            <a:pPr indent="449263" eaLnBrk="0" hangingPunct="0"/>
            <a:endParaRPr lang="fr-FR"/>
          </a:p>
        </p:txBody>
      </p:sp>
      <p:sp>
        <p:nvSpPr>
          <p:cNvPr id="59397" name="ZoneTexte 1"/>
          <p:cNvSpPr txBox="1">
            <a:spLocks noChangeArrowheads="1"/>
          </p:cNvSpPr>
          <p:nvPr/>
        </p:nvSpPr>
        <p:spPr bwMode="auto">
          <a:xfrm>
            <a:off x="1282730" y="1503101"/>
            <a:ext cx="6907961" cy="120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fr-FR" dirty="0" smtClean="0"/>
              <a:t>Votes:</a:t>
            </a:r>
          </a:p>
          <a:p>
            <a:pPr eaLnBrk="1" hangingPunct="1"/>
            <a:endParaRPr lang="fr-FR" dirty="0" smtClean="0"/>
          </a:p>
          <a:p>
            <a:pPr eaLnBrk="1" hangingPunct="1"/>
            <a:r>
              <a:rPr lang="fr-FR" dirty="0" smtClean="0"/>
              <a:t>Election </a:t>
            </a:r>
            <a:r>
              <a:rPr lang="fr-FR" dirty="0"/>
              <a:t>à </a:t>
            </a:r>
            <a:r>
              <a:rPr lang="fr-FR" dirty="0" smtClean="0"/>
              <a:t>l’unanimité du Conseil d’Administration</a:t>
            </a:r>
          </a:p>
        </p:txBody>
      </p:sp>
      <p:pic>
        <p:nvPicPr>
          <p:cNvPr id="8" name="Image 7" descr="mp_ardeche.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Tree>
    <p:extLst>
      <p:ext uri="{BB962C8B-B14F-4D97-AF65-F5344CB8AC3E}">
        <p14:creationId xmlns:p14="http://schemas.microsoft.com/office/powerpoint/2010/main" val="37245054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Espace réservé du pied de page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fr-FR" sz="1200">
              <a:solidFill>
                <a:srgbClr val="898989"/>
              </a:solidFill>
              <a:latin typeface="Calibri" charset="0"/>
            </a:endParaRPr>
          </a:p>
        </p:txBody>
      </p:sp>
      <p:sp>
        <p:nvSpPr>
          <p:cNvPr id="63490"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6E90B6E-1FAF-9647-BAFA-AA3833DB1E62}" type="slidenum">
              <a:rPr lang="fr-FR" sz="1200">
                <a:solidFill>
                  <a:srgbClr val="898989"/>
                </a:solidFill>
                <a:latin typeface="Calibri" charset="0"/>
              </a:rPr>
              <a:pPr eaLnBrk="1" hangingPunct="1"/>
              <a:t>18</a:t>
            </a:fld>
            <a:endParaRPr lang="fr-FR" sz="1200">
              <a:solidFill>
                <a:srgbClr val="898989"/>
              </a:solidFill>
              <a:latin typeface="Calibri" charset="0"/>
            </a:endParaRPr>
          </a:p>
        </p:txBody>
      </p:sp>
      <p:sp>
        <p:nvSpPr>
          <p:cNvPr id="63491" name="Rectangle 2"/>
          <p:cNvSpPr>
            <a:spLocks noChangeArrowheads="1"/>
          </p:cNvSpPr>
          <p:nvPr/>
        </p:nvSpPr>
        <p:spPr bwMode="auto">
          <a:xfrm rot="10800000" flipV="1">
            <a:off x="0" y="3309938"/>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449263" eaLnBrk="0" hangingPunct="0"/>
            <a:endParaRPr lang="fr-FR">
              <a:latin typeface="Calibri" charset="0"/>
            </a:endParaRPr>
          </a:p>
          <a:p>
            <a:pPr indent="449263" eaLnBrk="0" hangingPunct="0">
              <a:buFont typeface="Arial" charset="0"/>
              <a:buChar char="•"/>
            </a:pPr>
            <a:endParaRPr lang="fr-FR">
              <a:latin typeface="Calibri" charset="0"/>
            </a:endParaRPr>
          </a:p>
          <a:p>
            <a:pPr indent="449263" eaLnBrk="0" hangingPunct="0"/>
            <a:endParaRPr lang="fr-FR"/>
          </a:p>
        </p:txBody>
      </p:sp>
      <p:sp>
        <p:nvSpPr>
          <p:cNvPr id="63492" name="ZoneTexte 5"/>
          <p:cNvSpPr txBox="1">
            <a:spLocks noChangeArrowheads="1"/>
          </p:cNvSpPr>
          <p:nvPr/>
        </p:nvSpPr>
        <p:spPr bwMode="auto">
          <a:xfrm>
            <a:off x="539750" y="2924175"/>
            <a:ext cx="81359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fr-FR"/>
              <a:t>Quelques informations </a:t>
            </a:r>
          </a:p>
          <a:p>
            <a:pPr algn="ctr" eaLnBrk="1" hangingPunct="1"/>
            <a:r>
              <a:rPr lang="fr-FR"/>
              <a:t>sur les activités de la région Auvergne Rhône Alpes</a:t>
            </a:r>
            <a:endParaRPr lang="fr-FR" sz="1800"/>
          </a:p>
        </p:txBody>
      </p:sp>
      <p:pic>
        <p:nvPicPr>
          <p:cNvPr id="7" name="Image 6" descr="mp_ardeche.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Tree>
    <p:extLst>
      <p:ext uri="{BB962C8B-B14F-4D97-AF65-F5344CB8AC3E}">
        <p14:creationId xmlns:p14="http://schemas.microsoft.com/office/powerpoint/2010/main" val="1451770072"/>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Espace réservé du pied de page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fr-FR" sz="1200">
              <a:solidFill>
                <a:srgbClr val="898989"/>
              </a:solidFill>
              <a:latin typeface="Calibri" charset="0"/>
            </a:endParaRPr>
          </a:p>
        </p:txBody>
      </p:sp>
      <p:sp>
        <p:nvSpPr>
          <p:cNvPr id="65538"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5425ED2-1A01-7748-9B3C-3E4B34DD93C7}" type="slidenum">
              <a:rPr lang="fr-FR" sz="1200">
                <a:solidFill>
                  <a:srgbClr val="898989"/>
                </a:solidFill>
                <a:latin typeface="Calibri" charset="0"/>
              </a:rPr>
              <a:pPr eaLnBrk="1" hangingPunct="1"/>
              <a:t>19</a:t>
            </a:fld>
            <a:endParaRPr lang="fr-FR" sz="1200">
              <a:solidFill>
                <a:srgbClr val="898989"/>
              </a:solidFill>
              <a:latin typeface="Calibri" charset="0"/>
            </a:endParaRPr>
          </a:p>
        </p:txBody>
      </p:sp>
      <p:sp>
        <p:nvSpPr>
          <p:cNvPr id="65539" name="Rectangle 2"/>
          <p:cNvSpPr>
            <a:spLocks noChangeArrowheads="1"/>
          </p:cNvSpPr>
          <p:nvPr/>
        </p:nvSpPr>
        <p:spPr bwMode="auto">
          <a:xfrm rot="10800000" flipV="1">
            <a:off x="25400" y="3357563"/>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449263" eaLnBrk="0" hangingPunct="0"/>
            <a:endParaRPr lang="fr-FR">
              <a:latin typeface="Calibri" charset="0"/>
            </a:endParaRPr>
          </a:p>
          <a:p>
            <a:pPr indent="449263" eaLnBrk="0" hangingPunct="0">
              <a:buFont typeface="Arial" charset="0"/>
              <a:buChar char="•"/>
            </a:pPr>
            <a:endParaRPr lang="fr-FR">
              <a:latin typeface="Calibri" charset="0"/>
            </a:endParaRPr>
          </a:p>
          <a:p>
            <a:pPr indent="449263" eaLnBrk="0" hangingPunct="0"/>
            <a:endParaRPr lang="fr-FR"/>
          </a:p>
        </p:txBody>
      </p:sp>
      <p:sp>
        <p:nvSpPr>
          <p:cNvPr id="60420" name="ZoneTexte 5"/>
          <p:cNvSpPr txBox="1">
            <a:spLocks noChangeArrowheads="1"/>
          </p:cNvSpPr>
          <p:nvPr/>
        </p:nvSpPr>
        <p:spPr bwMode="auto">
          <a:xfrm>
            <a:off x="611188" y="1341438"/>
            <a:ext cx="8064500"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fr-FR" dirty="0" smtClean="0"/>
              <a:t>Les délégués de la région se réunissent régulièrement pour partager leurs expériences et organiser des actions en commun.</a:t>
            </a:r>
          </a:p>
          <a:p>
            <a:pPr eaLnBrk="1" hangingPunct="1">
              <a:defRPr/>
            </a:pPr>
            <a:endParaRPr lang="fr-FR" dirty="0" smtClean="0"/>
          </a:p>
          <a:p>
            <a:pPr eaLnBrk="1" hangingPunct="1">
              <a:defRPr/>
            </a:pPr>
            <a:r>
              <a:rPr lang="fr-FR" dirty="0" smtClean="0"/>
              <a:t>Nous avons participé en 2023 et 2024 à un stand commun au salon Primevère à Lyon.</a:t>
            </a:r>
          </a:p>
          <a:p>
            <a:pPr eaLnBrk="1" hangingPunct="1">
              <a:defRPr/>
            </a:pPr>
            <a:endParaRPr lang="fr-FR" dirty="0" smtClean="0"/>
          </a:p>
          <a:p>
            <a:pPr eaLnBrk="1" hangingPunct="1">
              <a:defRPr/>
            </a:pPr>
            <a:r>
              <a:rPr lang="fr-FR" dirty="0" smtClean="0"/>
              <a:t>Nous avons organisé le 29 mai une journée de formations pour les délégations d’Auvergne Rhône Alpes, nous avons eu 37 participants</a:t>
            </a:r>
          </a:p>
          <a:p>
            <a:pPr marL="342900" indent="-342900" eaLnBrk="1" hangingPunct="1">
              <a:buFontTx/>
              <a:buChar char="-"/>
              <a:defRPr/>
            </a:pPr>
            <a:r>
              <a:rPr lang="fr-FR" dirty="0" smtClean="0"/>
              <a:t>Formation au logiciel </a:t>
            </a:r>
            <a:r>
              <a:rPr lang="fr-FR" dirty="0" err="1" smtClean="0"/>
              <a:t>Yapla</a:t>
            </a:r>
            <a:r>
              <a:rPr lang="fr-FR" dirty="0" smtClean="0"/>
              <a:t> de gestion des adhésions pour les secrétaires et trésoriers</a:t>
            </a:r>
          </a:p>
          <a:p>
            <a:pPr marL="342900" indent="-342900" eaLnBrk="1" hangingPunct="1">
              <a:buFontTx/>
              <a:buChar char="-"/>
              <a:defRPr/>
            </a:pPr>
            <a:r>
              <a:rPr lang="fr-FR" dirty="0" smtClean="0"/>
              <a:t>Formation technique pour les intervenants en visites conseil.</a:t>
            </a:r>
          </a:p>
        </p:txBody>
      </p:sp>
      <p:pic>
        <p:nvPicPr>
          <p:cNvPr id="7" name="Image 6" descr="mp_ardeche.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Tree>
    <p:extLst>
      <p:ext uri="{BB962C8B-B14F-4D97-AF65-F5344CB8AC3E}">
        <p14:creationId xmlns:p14="http://schemas.microsoft.com/office/powerpoint/2010/main" val="1251921656"/>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705495" y="1709110"/>
            <a:ext cx="8309164" cy="4524315"/>
          </a:xfrm>
          <a:prstGeom prst="rect">
            <a:avLst/>
          </a:prstGeom>
          <a:noFill/>
        </p:spPr>
        <p:txBody>
          <a:bodyPr wrap="square" rtlCol="0">
            <a:spAutoFit/>
          </a:bodyPr>
          <a:lstStyle/>
          <a:p>
            <a:endParaRPr lang="fr-FR" sz="2400" dirty="0" smtClean="0"/>
          </a:p>
          <a:p>
            <a:r>
              <a:rPr lang="fr-FR" sz="2400" dirty="0" smtClean="0"/>
              <a:t>9h30 à 10h accueil - feuille de présence - café</a:t>
            </a:r>
          </a:p>
          <a:p>
            <a:endParaRPr lang="fr-FR" sz="2400" dirty="0"/>
          </a:p>
          <a:p>
            <a:r>
              <a:rPr lang="fr-FR" sz="2400" dirty="0" smtClean="0"/>
              <a:t>10h à 12h00 assemblée générale</a:t>
            </a:r>
          </a:p>
          <a:p>
            <a:endParaRPr lang="fr-FR" sz="2400" dirty="0"/>
          </a:p>
          <a:p>
            <a:r>
              <a:rPr lang="fr-FR" sz="2400" dirty="0" smtClean="0"/>
              <a:t>12h à 13h  </a:t>
            </a:r>
            <a:r>
              <a:rPr lang="fr-FR" sz="2400" dirty="0"/>
              <a:t>repas sur </a:t>
            </a:r>
            <a:r>
              <a:rPr lang="fr-FR" sz="2400" dirty="0" smtClean="0"/>
              <a:t>place</a:t>
            </a:r>
          </a:p>
          <a:p>
            <a:endParaRPr lang="fr-FR" sz="2400" dirty="0"/>
          </a:p>
          <a:p>
            <a:r>
              <a:rPr lang="fr-FR" sz="2400" dirty="0" smtClean="0"/>
              <a:t>13h30 visite </a:t>
            </a:r>
            <a:r>
              <a:rPr lang="fr-FR" sz="2400" dirty="0"/>
              <a:t>de la bibliothèque du séminaire</a:t>
            </a:r>
          </a:p>
          <a:p>
            <a:endParaRPr lang="fr-FR" sz="2400" dirty="0"/>
          </a:p>
          <a:p>
            <a:r>
              <a:rPr lang="fr-FR" sz="2400" dirty="0" smtClean="0"/>
              <a:t>14h30 visite de Viviers</a:t>
            </a:r>
          </a:p>
          <a:p>
            <a:endParaRPr lang="fr-FR" sz="2400" dirty="0"/>
          </a:p>
          <a:p>
            <a:r>
              <a:rPr lang="fr-FR" sz="2400" dirty="0" smtClean="0"/>
              <a:t>17h environ, fin de la journée</a:t>
            </a:r>
            <a:endParaRPr lang="fr-FR" sz="2400" dirty="0"/>
          </a:p>
        </p:txBody>
      </p:sp>
      <p:pic>
        <p:nvPicPr>
          <p:cNvPr id="2" name="Image 1" descr="mp_ardeche.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
        <p:nvSpPr>
          <p:cNvPr id="4" name="Espace réservé du numéro de diapositive 3"/>
          <p:cNvSpPr>
            <a:spLocks noGrp="1"/>
          </p:cNvSpPr>
          <p:nvPr>
            <p:ph type="sldNum" sz="quarter" idx="12"/>
          </p:nvPr>
        </p:nvSpPr>
        <p:spPr/>
        <p:txBody>
          <a:bodyPr/>
          <a:lstStyle/>
          <a:p>
            <a:fld id="{8354228E-336A-C345-9EDE-63425FF2EB2C}" type="slidenum">
              <a:rPr lang="fr-FR" smtClean="0"/>
              <a:t>2</a:t>
            </a:fld>
            <a:endParaRPr lang="fr-FR"/>
          </a:p>
        </p:txBody>
      </p:sp>
    </p:spTree>
    <p:extLst>
      <p:ext uri="{BB962C8B-B14F-4D97-AF65-F5344CB8AC3E}">
        <p14:creationId xmlns:p14="http://schemas.microsoft.com/office/powerpoint/2010/main" val="1645497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Espace réservé du pied de page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fr-FR" sz="1200">
              <a:solidFill>
                <a:srgbClr val="898989"/>
              </a:solidFill>
              <a:latin typeface="Calibri" charset="0"/>
            </a:endParaRPr>
          </a:p>
        </p:txBody>
      </p:sp>
      <p:sp>
        <p:nvSpPr>
          <p:cNvPr id="67586"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BCF5700-4321-3E4D-B55D-1DEDE312AAB2}" type="slidenum">
              <a:rPr lang="fr-FR" sz="1200">
                <a:solidFill>
                  <a:srgbClr val="898989"/>
                </a:solidFill>
                <a:latin typeface="Calibri" charset="0"/>
              </a:rPr>
              <a:pPr eaLnBrk="1" hangingPunct="1"/>
              <a:t>20</a:t>
            </a:fld>
            <a:endParaRPr lang="fr-FR" sz="1200">
              <a:solidFill>
                <a:srgbClr val="898989"/>
              </a:solidFill>
              <a:latin typeface="Calibri" charset="0"/>
            </a:endParaRPr>
          </a:p>
        </p:txBody>
      </p:sp>
      <p:sp>
        <p:nvSpPr>
          <p:cNvPr id="67587" name="Rectangle 2"/>
          <p:cNvSpPr>
            <a:spLocks noChangeArrowheads="1"/>
          </p:cNvSpPr>
          <p:nvPr/>
        </p:nvSpPr>
        <p:spPr bwMode="auto">
          <a:xfrm rot="10800000" flipV="1">
            <a:off x="25400" y="3357563"/>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449263" eaLnBrk="0" hangingPunct="0"/>
            <a:endParaRPr lang="fr-FR">
              <a:latin typeface="Calibri" charset="0"/>
            </a:endParaRPr>
          </a:p>
          <a:p>
            <a:pPr indent="449263" eaLnBrk="0" hangingPunct="0">
              <a:buFont typeface="Arial" charset="0"/>
              <a:buChar char="•"/>
            </a:pPr>
            <a:endParaRPr lang="fr-FR">
              <a:latin typeface="Calibri" charset="0"/>
            </a:endParaRPr>
          </a:p>
          <a:p>
            <a:pPr indent="449263" eaLnBrk="0" hangingPunct="0"/>
            <a:endParaRPr lang="fr-FR"/>
          </a:p>
        </p:txBody>
      </p:sp>
      <p:sp>
        <p:nvSpPr>
          <p:cNvPr id="67588" name="ZoneTexte 5"/>
          <p:cNvSpPr txBox="1">
            <a:spLocks noChangeArrowheads="1"/>
          </p:cNvSpPr>
          <p:nvPr/>
        </p:nvSpPr>
        <p:spPr bwMode="auto">
          <a:xfrm>
            <a:off x="323850" y="1196975"/>
            <a:ext cx="85693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fr-FR"/>
              <a:t>Salon Primevère à Lyon en 2023 et 2024</a:t>
            </a:r>
          </a:p>
          <a:p>
            <a:pPr algn="ctr" eaLnBrk="1" hangingPunct="1"/>
            <a:r>
              <a:rPr lang="fr-FR"/>
              <a:t>avec un stand des 8 délégations de Rhône Alpes</a:t>
            </a:r>
            <a:endParaRPr lang="fr-FR" sz="1400"/>
          </a:p>
        </p:txBody>
      </p:sp>
      <p:sp>
        <p:nvSpPr>
          <p:cNvPr id="67589" name="ZoneTexte 4"/>
          <p:cNvSpPr txBox="1">
            <a:spLocks noChangeArrowheads="1"/>
          </p:cNvSpPr>
          <p:nvPr/>
        </p:nvSpPr>
        <p:spPr bwMode="auto">
          <a:xfrm>
            <a:off x="1908175" y="5445125"/>
            <a:ext cx="63357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fr-FR" sz="1800"/>
              <a:t>2023				         2024	</a:t>
            </a:r>
          </a:p>
        </p:txBody>
      </p:sp>
      <p:pic>
        <p:nvPicPr>
          <p:cNvPr id="67591" name="Image 10" descr="primevere.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860925" y="2420938"/>
            <a:ext cx="3814763"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592" name="Image 1" descr="IMG_3103.jpg"/>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323850" y="2420938"/>
            <a:ext cx="4121150" cy="290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age 9" descr="mp_ardeche.jp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Tree>
    <p:extLst>
      <p:ext uri="{BB962C8B-B14F-4D97-AF65-F5344CB8AC3E}">
        <p14:creationId xmlns:p14="http://schemas.microsoft.com/office/powerpoint/2010/main" val="1995598944"/>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Espace réservé du pied de page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fr-FR" sz="1200">
              <a:solidFill>
                <a:srgbClr val="898989"/>
              </a:solidFill>
              <a:latin typeface="Calibri" charset="0"/>
            </a:endParaRPr>
          </a:p>
        </p:txBody>
      </p:sp>
      <p:sp>
        <p:nvSpPr>
          <p:cNvPr id="69634"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FE2BCAF-9CB3-554A-8F08-FE68190BE171}" type="slidenum">
              <a:rPr lang="fr-FR" sz="1200">
                <a:solidFill>
                  <a:srgbClr val="898989"/>
                </a:solidFill>
                <a:latin typeface="Calibri" charset="0"/>
              </a:rPr>
              <a:pPr eaLnBrk="1" hangingPunct="1"/>
              <a:t>21</a:t>
            </a:fld>
            <a:endParaRPr lang="fr-FR" sz="1200">
              <a:solidFill>
                <a:srgbClr val="898989"/>
              </a:solidFill>
              <a:latin typeface="Calibri" charset="0"/>
            </a:endParaRPr>
          </a:p>
        </p:txBody>
      </p:sp>
      <p:sp>
        <p:nvSpPr>
          <p:cNvPr id="69635" name="Rectangle 2"/>
          <p:cNvSpPr>
            <a:spLocks noChangeArrowheads="1"/>
          </p:cNvSpPr>
          <p:nvPr/>
        </p:nvSpPr>
        <p:spPr bwMode="auto">
          <a:xfrm rot="10800000" flipV="1">
            <a:off x="0" y="3309938"/>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449263" eaLnBrk="0" hangingPunct="0"/>
            <a:endParaRPr lang="fr-FR">
              <a:latin typeface="Calibri" charset="0"/>
            </a:endParaRPr>
          </a:p>
          <a:p>
            <a:pPr indent="449263" eaLnBrk="0" hangingPunct="0">
              <a:buFont typeface="Arial" charset="0"/>
              <a:buChar char="•"/>
            </a:pPr>
            <a:endParaRPr lang="fr-FR">
              <a:latin typeface="Calibri" charset="0"/>
            </a:endParaRPr>
          </a:p>
          <a:p>
            <a:pPr indent="449263" eaLnBrk="0" hangingPunct="0"/>
            <a:endParaRPr lang="fr-FR"/>
          </a:p>
        </p:txBody>
      </p:sp>
      <p:sp>
        <p:nvSpPr>
          <p:cNvPr id="69636" name="ZoneTexte 5"/>
          <p:cNvSpPr txBox="1">
            <a:spLocks noChangeArrowheads="1"/>
          </p:cNvSpPr>
          <p:nvPr/>
        </p:nvSpPr>
        <p:spPr bwMode="auto">
          <a:xfrm>
            <a:off x="539750" y="2924175"/>
            <a:ext cx="8135938"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fr-FR"/>
              <a:t>Quelques informations </a:t>
            </a:r>
          </a:p>
          <a:p>
            <a:pPr algn="ctr" eaLnBrk="1" hangingPunct="1"/>
            <a:r>
              <a:rPr lang="fr-FR"/>
              <a:t>sur Maisons Paysannes de France </a:t>
            </a:r>
          </a:p>
          <a:p>
            <a:pPr algn="ctr" eaLnBrk="1" hangingPunct="1"/>
            <a:r>
              <a:rPr lang="fr-FR"/>
              <a:t>suite à l’AG de Foussais</a:t>
            </a:r>
            <a:endParaRPr lang="fr-FR" sz="1800"/>
          </a:p>
        </p:txBody>
      </p:sp>
      <p:pic>
        <p:nvPicPr>
          <p:cNvPr id="7" name="Image 6" descr="mp_ardeche.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Tree>
    <p:extLst>
      <p:ext uri="{BB962C8B-B14F-4D97-AF65-F5344CB8AC3E}">
        <p14:creationId xmlns:p14="http://schemas.microsoft.com/office/powerpoint/2010/main" val="10924605"/>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Espace réservé du pied de page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fr-FR" sz="1200">
              <a:solidFill>
                <a:srgbClr val="898989"/>
              </a:solidFill>
              <a:latin typeface="Calibri" charset="0"/>
            </a:endParaRPr>
          </a:p>
        </p:txBody>
      </p:sp>
      <p:sp>
        <p:nvSpPr>
          <p:cNvPr id="71682"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0972D72-EB12-E143-8B4C-5005C193B0DD}" type="slidenum">
              <a:rPr lang="fr-FR" sz="1200">
                <a:solidFill>
                  <a:srgbClr val="898989"/>
                </a:solidFill>
                <a:latin typeface="Calibri" charset="0"/>
              </a:rPr>
              <a:pPr eaLnBrk="1" hangingPunct="1"/>
              <a:t>22</a:t>
            </a:fld>
            <a:endParaRPr lang="fr-FR" sz="1200">
              <a:solidFill>
                <a:srgbClr val="898989"/>
              </a:solidFill>
              <a:latin typeface="Calibri" charset="0"/>
            </a:endParaRPr>
          </a:p>
        </p:txBody>
      </p:sp>
      <p:sp>
        <p:nvSpPr>
          <p:cNvPr id="71683" name="Rectangle 2"/>
          <p:cNvSpPr>
            <a:spLocks noChangeArrowheads="1"/>
          </p:cNvSpPr>
          <p:nvPr/>
        </p:nvSpPr>
        <p:spPr bwMode="auto">
          <a:xfrm rot="10800000" flipV="1">
            <a:off x="0" y="3309938"/>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449263" eaLnBrk="0" hangingPunct="0"/>
            <a:endParaRPr lang="fr-FR">
              <a:latin typeface="Calibri" charset="0"/>
            </a:endParaRPr>
          </a:p>
          <a:p>
            <a:pPr indent="449263" eaLnBrk="0" hangingPunct="0">
              <a:buFont typeface="Arial" charset="0"/>
              <a:buChar char="•"/>
            </a:pPr>
            <a:endParaRPr lang="fr-FR">
              <a:latin typeface="Calibri" charset="0"/>
            </a:endParaRPr>
          </a:p>
          <a:p>
            <a:pPr indent="449263" eaLnBrk="0" hangingPunct="0"/>
            <a:endParaRPr lang="fr-FR"/>
          </a:p>
        </p:txBody>
      </p:sp>
      <p:sp>
        <p:nvSpPr>
          <p:cNvPr id="71684" name="ZoneTexte 5"/>
          <p:cNvSpPr txBox="1">
            <a:spLocks noChangeArrowheads="1"/>
          </p:cNvSpPr>
          <p:nvPr/>
        </p:nvSpPr>
        <p:spPr bwMode="auto">
          <a:xfrm>
            <a:off x="468313" y="1557338"/>
            <a:ext cx="8135937"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fr-FR"/>
              <a:t>DPE</a:t>
            </a:r>
            <a:r>
              <a:rPr lang="fr-FR" sz="2000"/>
              <a:t>: nos démarches pour obtenir une évolution du nouveau DPE qui ne représente pas la réalité des maisons anciennes se poursuivent, probablement une affaire compliquée à faire aboutir.</a:t>
            </a:r>
          </a:p>
          <a:p>
            <a:pPr eaLnBrk="1" hangingPunct="1"/>
            <a:endParaRPr lang="fr-FR" sz="2000"/>
          </a:p>
          <a:p>
            <a:pPr eaLnBrk="1" hangingPunct="1"/>
            <a:r>
              <a:rPr lang="fr-FR" sz="2000"/>
              <a:t>FORMATION: nous avons finalement récupéré notre agrément et une nouvelle équipe est en place pour développer cette activité essentielle pour la transmission des savoirs, en particulier vers les artisans et les architectes.</a:t>
            </a:r>
          </a:p>
          <a:p>
            <a:pPr eaLnBrk="1" hangingPunct="1"/>
            <a:endParaRPr lang="fr-FR" sz="2000"/>
          </a:p>
          <a:p>
            <a:pPr eaLnBrk="1" hangingPunct="1"/>
            <a:r>
              <a:rPr lang="fr-FR" sz="2000"/>
              <a:t>SITUATON FINANCIERE: elle s’est considérablement améliorée avec un accroissement de 20% des cotisations, ce qui a donné un résultat de 43 k€ et une trésorerie de 540 k€ dont 205 k€ pour l’équipe nationale.</a:t>
            </a:r>
          </a:p>
          <a:p>
            <a:pPr eaLnBrk="1" hangingPunct="1"/>
            <a:r>
              <a:rPr lang="fr-FR" sz="2000"/>
              <a:t>Il y a maintenant plus que 34 délégations simples qui rendent des comptes, la plupart des autres sont organisées en association départementale.</a:t>
            </a:r>
          </a:p>
        </p:txBody>
      </p:sp>
      <p:pic>
        <p:nvPicPr>
          <p:cNvPr id="7" name="Image 6" descr="mp_ardeche.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Tree>
    <p:extLst>
      <p:ext uri="{BB962C8B-B14F-4D97-AF65-F5344CB8AC3E}">
        <p14:creationId xmlns:p14="http://schemas.microsoft.com/office/powerpoint/2010/main" val="3199224705"/>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Espace réservé du pied de page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fr-FR" sz="1200">
              <a:solidFill>
                <a:srgbClr val="898989"/>
              </a:solidFill>
              <a:latin typeface="Calibri" charset="0"/>
            </a:endParaRPr>
          </a:p>
        </p:txBody>
      </p:sp>
      <p:sp>
        <p:nvSpPr>
          <p:cNvPr id="75778"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3583CD2-DD7E-E242-BBFC-894E29554536}" type="slidenum">
              <a:rPr lang="fr-FR" sz="1200">
                <a:solidFill>
                  <a:srgbClr val="898989"/>
                </a:solidFill>
                <a:latin typeface="Calibri" charset="0"/>
              </a:rPr>
              <a:pPr eaLnBrk="1" hangingPunct="1"/>
              <a:t>23</a:t>
            </a:fld>
            <a:endParaRPr lang="fr-FR" sz="1200">
              <a:solidFill>
                <a:srgbClr val="898989"/>
              </a:solidFill>
              <a:latin typeface="Calibri" charset="0"/>
            </a:endParaRPr>
          </a:p>
        </p:txBody>
      </p:sp>
      <p:sp>
        <p:nvSpPr>
          <p:cNvPr id="75779" name="Rectangle 2"/>
          <p:cNvSpPr>
            <a:spLocks noChangeArrowheads="1"/>
          </p:cNvSpPr>
          <p:nvPr/>
        </p:nvSpPr>
        <p:spPr bwMode="auto">
          <a:xfrm rot="10800000" flipV="1">
            <a:off x="0" y="3309938"/>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449263" eaLnBrk="0" hangingPunct="0"/>
            <a:endParaRPr lang="fr-FR">
              <a:latin typeface="Calibri" charset="0"/>
            </a:endParaRPr>
          </a:p>
          <a:p>
            <a:pPr indent="449263" eaLnBrk="0" hangingPunct="0">
              <a:buFont typeface="Arial" charset="0"/>
              <a:buChar char="•"/>
            </a:pPr>
            <a:endParaRPr lang="fr-FR">
              <a:latin typeface="Calibri" charset="0"/>
            </a:endParaRPr>
          </a:p>
          <a:p>
            <a:pPr indent="449263" eaLnBrk="0" hangingPunct="0"/>
            <a:endParaRPr lang="fr-FR"/>
          </a:p>
        </p:txBody>
      </p:sp>
      <p:sp>
        <p:nvSpPr>
          <p:cNvPr id="75780" name="ZoneTexte 5"/>
          <p:cNvSpPr txBox="1">
            <a:spLocks noChangeArrowheads="1"/>
          </p:cNvSpPr>
          <p:nvPr/>
        </p:nvSpPr>
        <p:spPr bwMode="auto">
          <a:xfrm>
            <a:off x="2268538" y="3213100"/>
            <a:ext cx="4967287" cy="120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fr-FR" dirty="0"/>
              <a:t>Commentaires et </a:t>
            </a:r>
            <a:r>
              <a:rPr lang="fr-FR" dirty="0" smtClean="0"/>
              <a:t>suggestions de la nouvelle équipe pour les activités 2024-2025</a:t>
            </a:r>
            <a:endParaRPr lang="fr-FR" sz="1800" dirty="0"/>
          </a:p>
        </p:txBody>
      </p:sp>
      <p:pic>
        <p:nvPicPr>
          <p:cNvPr id="7" name="Image 6" descr="mp_ardeche.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Tree>
    <p:extLst>
      <p:ext uri="{BB962C8B-B14F-4D97-AF65-F5344CB8AC3E}">
        <p14:creationId xmlns:p14="http://schemas.microsoft.com/office/powerpoint/2010/main" val="542494569"/>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Espace réservé du pied de page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fr-FR" sz="1200">
              <a:solidFill>
                <a:srgbClr val="898989"/>
              </a:solidFill>
              <a:latin typeface="Calibri" charset="0"/>
            </a:endParaRPr>
          </a:p>
        </p:txBody>
      </p:sp>
      <p:sp>
        <p:nvSpPr>
          <p:cNvPr id="75778"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3583CD2-DD7E-E242-BBFC-894E29554536}" type="slidenum">
              <a:rPr lang="fr-FR" sz="1200">
                <a:solidFill>
                  <a:srgbClr val="898989"/>
                </a:solidFill>
                <a:latin typeface="Calibri" charset="0"/>
              </a:rPr>
              <a:pPr eaLnBrk="1" hangingPunct="1"/>
              <a:t>24</a:t>
            </a:fld>
            <a:endParaRPr lang="fr-FR" sz="1200">
              <a:solidFill>
                <a:srgbClr val="898989"/>
              </a:solidFill>
              <a:latin typeface="Calibri" charset="0"/>
            </a:endParaRPr>
          </a:p>
        </p:txBody>
      </p:sp>
      <p:sp>
        <p:nvSpPr>
          <p:cNvPr id="75779" name="Rectangle 2"/>
          <p:cNvSpPr>
            <a:spLocks noChangeArrowheads="1"/>
          </p:cNvSpPr>
          <p:nvPr/>
        </p:nvSpPr>
        <p:spPr bwMode="auto">
          <a:xfrm rot="10800000" flipV="1">
            <a:off x="0" y="3309938"/>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449263" eaLnBrk="0" hangingPunct="0"/>
            <a:endParaRPr lang="fr-FR">
              <a:latin typeface="Calibri" charset="0"/>
            </a:endParaRPr>
          </a:p>
          <a:p>
            <a:pPr indent="449263" eaLnBrk="0" hangingPunct="0">
              <a:buFont typeface="Arial" charset="0"/>
              <a:buChar char="•"/>
            </a:pPr>
            <a:endParaRPr lang="fr-FR">
              <a:latin typeface="Calibri" charset="0"/>
            </a:endParaRPr>
          </a:p>
          <a:p>
            <a:pPr indent="449263" eaLnBrk="0" hangingPunct="0"/>
            <a:endParaRPr lang="fr-FR"/>
          </a:p>
        </p:txBody>
      </p:sp>
      <p:sp>
        <p:nvSpPr>
          <p:cNvPr id="75780" name="ZoneTexte 5"/>
          <p:cNvSpPr txBox="1">
            <a:spLocks noChangeArrowheads="1"/>
          </p:cNvSpPr>
          <p:nvPr/>
        </p:nvSpPr>
        <p:spPr bwMode="auto">
          <a:xfrm>
            <a:off x="423297" y="1111268"/>
            <a:ext cx="8403229" cy="5647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fr-FR" sz="1800" dirty="0" smtClean="0"/>
              <a:t>Intervention du nouveau président:</a:t>
            </a:r>
          </a:p>
          <a:p>
            <a:pPr algn="ctr" eaLnBrk="1" hangingPunct="1"/>
            <a:endParaRPr lang="fr-FR" sz="1800" dirty="0"/>
          </a:p>
          <a:p>
            <a:r>
              <a:rPr lang="fr-FR" sz="1300" dirty="0"/>
              <a:t>Membre de Maisons Paysannes depuis 30 ans, avec un retour sur deux projets de réhabilitations en Ardèche, je suis conscient de l’étendue des tâches qui incombent à notre association : elle concerne des projets qui portent aussi bien sur des châteaux que des ruines, des gens qui peuvent mobiliser des budgets très différents.</a:t>
            </a:r>
          </a:p>
          <a:p>
            <a:r>
              <a:rPr lang="fr-FR" sz="1300" dirty="0"/>
              <a:t>Des maisons paysannes d’origine, maisons de paysans liées à l’activité agricole dont les besoins sont aujourd’hui très différents de ceux des exploitations traditionnelles, on en vient à un besoin d’habitat rural et à la vie des territoires ruraux.</a:t>
            </a:r>
          </a:p>
          <a:p>
            <a:r>
              <a:rPr lang="fr-FR" sz="1300" dirty="0"/>
              <a:t>Nos maisons peuvent maintenant être des lieux de télétravail !</a:t>
            </a:r>
          </a:p>
          <a:p>
            <a:r>
              <a:rPr lang="fr-FR" sz="1300" dirty="0"/>
              <a:t>Y maintenir de la vie implique de pouvoir s’adresser à des gens très différents, capables de s’engager dans l’</a:t>
            </a:r>
            <a:r>
              <a:rPr lang="fr-FR" sz="1300" dirty="0" err="1"/>
              <a:t>autoconstruction</a:t>
            </a:r>
            <a:r>
              <a:rPr lang="fr-FR" sz="1300" dirty="0"/>
              <a:t> ou pas, qui ont besoin de s’inscrire dans un cadre normalisé, administré, ou peuvent s’en affranchir.</a:t>
            </a:r>
          </a:p>
          <a:p>
            <a:r>
              <a:rPr lang="fr-FR" sz="1300" dirty="0"/>
              <a:t>C’est dire à mon sens toute l’importance des correspondants locaux que nous avons mis en place l’an dernier.</a:t>
            </a:r>
          </a:p>
          <a:p>
            <a:r>
              <a:rPr lang="fr-FR" sz="1300" dirty="0"/>
              <a:t> </a:t>
            </a:r>
          </a:p>
          <a:p>
            <a:r>
              <a:rPr lang="fr-FR" sz="1300" dirty="0"/>
              <a:t>Nous avons à réfléchir aux ressources que nous pouvons mobiliser pour les porteurs de projet :</a:t>
            </a:r>
          </a:p>
          <a:p>
            <a:r>
              <a:rPr lang="fr-FR" sz="1300" dirty="0"/>
              <a:t>	- visites conseil</a:t>
            </a:r>
          </a:p>
          <a:p>
            <a:r>
              <a:rPr lang="fr-FR" sz="1300" dirty="0"/>
              <a:t>	- conseil, références sur les matériaux, industrialisés ou locaux</a:t>
            </a:r>
          </a:p>
          <a:p>
            <a:r>
              <a:rPr lang="fr-FR" sz="1300" dirty="0"/>
              <a:t>	- artisans, intervenants qui peuvent être identifiés </a:t>
            </a:r>
          </a:p>
          <a:p>
            <a:r>
              <a:rPr lang="fr-FR" sz="1300" dirty="0"/>
              <a:t> </a:t>
            </a:r>
          </a:p>
          <a:p>
            <a:r>
              <a:rPr lang="fr-FR" sz="1300" dirty="0"/>
              <a:t>IL nous faut aussi savoir se faire connaître pour que ceux qui pourraient en avoir besoin puissent penser à nous ;</a:t>
            </a:r>
          </a:p>
          <a:p>
            <a:r>
              <a:rPr lang="fr-FR" sz="1300" dirty="0"/>
              <a:t>Ma maison de </a:t>
            </a:r>
            <a:r>
              <a:rPr lang="fr-FR" sz="1300" dirty="0" err="1"/>
              <a:t>Chazeaux</a:t>
            </a:r>
            <a:r>
              <a:rPr lang="fr-FR" sz="1300" dirty="0"/>
              <a:t> est sur un sentier de randonnée, je suis frappé de voir les gens s’y intéresser, exprimer leur satisfaction de voir une « belle maison », demander des explications…</a:t>
            </a:r>
          </a:p>
          <a:p>
            <a:r>
              <a:rPr lang="fr-FR" sz="1300" dirty="0"/>
              <a:t>Je souhaite que nous réfléchissions aux moyens d’identifier nos maisons comme maisons paysannes d’Ardèche et à permettre aux passants intéressés de contacter notre association.</a:t>
            </a:r>
          </a:p>
          <a:p>
            <a:r>
              <a:rPr lang="fr-FR" sz="1300" dirty="0"/>
              <a:t>( plaque avec coordonnées, adresse du site, voire QR code ?)</a:t>
            </a:r>
          </a:p>
          <a:p>
            <a:pPr algn="ctr" eaLnBrk="1" hangingPunct="1"/>
            <a:endParaRPr lang="fr-FR" sz="1300" dirty="0"/>
          </a:p>
        </p:txBody>
      </p:sp>
      <p:pic>
        <p:nvPicPr>
          <p:cNvPr id="7" name="Image 6" descr="mp_ardeche.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Tree>
    <p:extLst>
      <p:ext uri="{BB962C8B-B14F-4D97-AF65-F5344CB8AC3E}">
        <p14:creationId xmlns:p14="http://schemas.microsoft.com/office/powerpoint/2010/main" val="2155157204"/>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705495" y="2587147"/>
            <a:ext cx="7981305" cy="1077218"/>
          </a:xfrm>
          <a:prstGeom prst="rect">
            <a:avLst/>
          </a:prstGeom>
          <a:noFill/>
        </p:spPr>
        <p:txBody>
          <a:bodyPr wrap="square" rtlCol="0">
            <a:spAutoFit/>
          </a:bodyPr>
          <a:lstStyle/>
          <a:p>
            <a:endParaRPr lang="fr-FR" sz="3200" dirty="0" smtClean="0"/>
          </a:p>
          <a:p>
            <a:pPr algn="ctr"/>
            <a:r>
              <a:rPr lang="fr-FR" sz="3200" dirty="0" smtClean="0"/>
              <a:t>Tour de table de présentation</a:t>
            </a:r>
            <a:endParaRPr lang="fr-FR" sz="3200" dirty="0"/>
          </a:p>
        </p:txBody>
      </p:sp>
      <p:pic>
        <p:nvPicPr>
          <p:cNvPr id="2" name="Image 1" descr="mp_ardeche.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
        <p:nvSpPr>
          <p:cNvPr id="4" name="Espace réservé du numéro de diapositive 3"/>
          <p:cNvSpPr>
            <a:spLocks noGrp="1"/>
          </p:cNvSpPr>
          <p:nvPr>
            <p:ph type="sldNum" sz="quarter" idx="12"/>
          </p:nvPr>
        </p:nvSpPr>
        <p:spPr/>
        <p:txBody>
          <a:bodyPr/>
          <a:lstStyle/>
          <a:p>
            <a:fld id="{8354228E-336A-C345-9EDE-63425FF2EB2C}" type="slidenum">
              <a:rPr lang="fr-FR" smtClean="0"/>
              <a:t>3</a:t>
            </a:fld>
            <a:endParaRPr lang="fr-FR"/>
          </a:p>
        </p:txBody>
      </p:sp>
    </p:spTree>
    <p:extLst>
      <p:ext uri="{BB962C8B-B14F-4D97-AF65-F5344CB8AC3E}">
        <p14:creationId xmlns:p14="http://schemas.microsoft.com/office/powerpoint/2010/main" val="2900145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58463" y="1228437"/>
            <a:ext cx="8199420" cy="5139868"/>
          </a:xfrm>
          <a:prstGeom prst="rect">
            <a:avLst/>
          </a:prstGeom>
          <a:noFill/>
        </p:spPr>
        <p:txBody>
          <a:bodyPr wrap="square" rtlCol="0">
            <a:spAutoFit/>
          </a:bodyPr>
          <a:lstStyle/>
          <a:p>
            <a:r>
              <a:rPr lang="fr-FR" sz="2400" u="sng" dirty="0" smtClean="0">
                <a:solidFill>
                  <a:srgbClr val="000000"/>
                </a:solidFill>
              </a:rPr>
              <a:t>25 visites conseil en 2023</a:t>
            </a:r>
          </a:p>
          <a:p>
            <a:r>
              <a:rPr lang="fr-FR" sz="2000" dirty="0">
                <a:solidFill>
                  <a:srgbClr val="000000"/>
                </a:solidFill>
              </a:rPr>
              <a:t>St Alban en Montagne	</a:t>
            </a:r>
            <a:r>
              <a:rPr lang="fr-FR" sz="2000" dirty="0" err="1">
                <a:solidFill>
                  <a:srgbClr val="000000"/>
                </a:solidFill>
              </a:rPr>
              <a:t>Toulaud</a:t>
            </a:r>
            <a:r>
              <a:rPr lang="fr-FR" sz="2000" dirty="0">
                <a:solidFill>
                  <a:srgbClr val="000000"/>
                </a:solidFill>
              </a:rPr>
              <a:t>				</a:t>
            </a:r>
            <a:r>
              <a:rPr lang="fr-FR" sz="2000" dirty="0" smtClean="0">
                <a:solidFill>
                  <a:srgbClr val="000000"/>
                </a:solidFill>
              </a:rPr>
              <a:t>		</a:t>
            </a:r>
            <a:r>
              <a:rPr lang="fr-FR" sz="2000" dirty="0" err="1" smtClean="0">
                <a:solidFill>
                  <a:srgbClr val="000000"/>
                </a:solidFill>
              </a:rPr>
              <a:t>Dunières</a:t>
            </a:r>
            <a:endParaRPr lang="fr-FR" sz="2000" dirty="0">
              <a:solidFill>
                <a:srgbClr val="000000"/>
              </a:solidFill>
            </a:endParaRPr>
          </a:p>
          <a:p>
            <a:r>
              <a:rPr lang="fr-FR" sz="2000" dirty="0">
                <a:solidFill>
                  <a:srgbClr val="000000"/>
                </a:solidFill>
              </a:rPr>
              <a:t>La </a:t>
            </a:r>
            <a:r>
              <a:rPr lang="fr-FR" sz="2000" dirty="0" smtClean="0">
                <a:solidFill>
                  <a:srgbClr val="000000"/>
                </a:solidFill>
              </a:rPr>
              <a:t>Chapelle </a:t>
            </a:r>
            <a:r>
              <a:rPr lang="fr-FR" sz="2000" dirty="0" err="1">
                <a:solidFill>
                  <a:srgbClr val="000000"/>
                </a:solidFill>
              </a:rPr>
              <a:t>ss</a:t>
            </a:r>
            <a:r>
              <a:rPr lang="fr-FR" sz="2000" dirty="0">
                <a:solidFill>
                  <a:srgbClr val="000000"/>
                </a:solidFill>
              </a:rPr>
              <a:t> Aubenas	St Didier </a:t>
            </a:r>
            <a:r>
              <a:rPr lang="fr-FR" sz="2000" dirty="0" err="1">
                <a:solidFill>
                  <a:srgbClr val="000000"/>
                </a:solidFill>
              </a:rPr>
              <a:t>ss</a:t>
            </a:r>
            <a:r>
              <a:rPr lang="fr-FR" sz="2000" dirty="0">
                <a:solidFill>
                  <a:srgbClr val="000000"/>
                </a:solidFill>
              </a:rPr>
              <a:t> Aubenas			</a:t>
            </a:r>
            <a:r>
              <a:rPr lang="fr-FR" sz="2000" dirty="0" err="1">
                <a:solidFill>
                  <a:srgbClr val="000000"/>
                </a:solidFill>
              </a:rPr>
              <a:t>Leynaud</a:t>
            </a:r>
            <a:endParaRPr lang="fr-FR" sz="2000" dirty="0">
              <a:solidFill>
                <a:srgbClr val="000000"/>
              </a:solidFill>
            </a:endParaRPr>
          </a:p>
          <a:p>
            <a:r>
              <a:rPr lang="fr-FR" sz="2000" dirty="0" err="1">
                <a:solidFill>
                  <a:srgbClr val="000000"/>
                </a:solidFill>
              </a:rPr>
              <a:t>Valvignères</a:t>
            </a:r>
            <a:r>
              <a:rPr lang="fr-FR" sz="2000" dirty="0">
                <a:solidFill>
                  <a:srgbClr val="000000"/>
                </a:solidFill>
              </a:rPr>
              <a:t>				Seillons						Borée </a:t>
            </a:r>
            <a:endParaRPr lang="fr-FR" sz="2000" dirty="0" smtClean="0">
              <a:solidFill>
                <a:srgbClr val="000000"/>
              </a:solidFill>
            </a:endParaRPr>
          </a:p>
          <a:p>
            <a:r>
              <a:rPr lang="fr-FR" sz="2000" dirty="0" smtClean="0">
                <a:solidFill>
                  <a:srgbClr val="000000"/>
                </a:solidFill>
              </a:rPr>
              <a:t>Les </a:t>
            </a:r>
            <a:r>
              <a:rPr lang="fr-FR" sz="2000" dirty="0" err="1">
                <a:solidFill>
                  <a:srgbClr val="000000"/>
                </a:solidFill>
              </a:rPr>
              <a:t>R</a:t>
            </a:r>
            <a:r>
              <a:rPr lang="fr-FR" sz="2000" dirty="0" err="1" smtClean="0">
                <a:solidFill>
                  <a:srgbClr val="000000"/>
                </a:solidFill>
              </a:rPr>
              <a:t>ibes</a:t>
            </a:r>
            <a:r>
              <a:rPr lang="fr-FR" sz="2000" dirty="0" smtClean="0">
                <a:solidFill>
                  <a:srgbClr val="000000"/>
                </a:solidFill>
              </a:rPr>
              <a:t>				La </a:t>
            </a:r>
            <a:r>
              <a:rPr lang="fr-FR" sz="2000" dirty="0" err="1">
                <a:solidFill>
                  <a:srgbClr val="000000"/>
                </a:solidFill>
              </a:rPr>
              <a:t>Batie</a:t>
            </a:r>
            <a:r>
              <a:rPr lang="fr-FR" sz="2000" dirty="0">
                <a:solidFill>
                  <a:srgbClr val="000000"/>
                </a:solidFill>
              </a:rPr>
              <a:t> d’</a:t>
            </a:r>
            <a:r>
              <a:rPr lang="fr-FR" sz="2000" dirty="0" err="1">
                <a:solidFill>
                  <a:srgbClr val="000000"/>
                </a:solidFill>
              </a:rPr>
              <a:t>Andaure</a:t>
            </a:r>
            <a:r>
              <a:rPr lang="fr-FR" sz="2000" dirty="0">
                <a:solidFill>
                  <a:srgbClr val="000000"/>
                </a:solidFill>
              </a:rPr>
              <a:t>			La </a:t>
            </a:r>
            <a:r>
              <a:rPr lang="fr-FR" sz="2000" dirty="0" err="1" smtClean="0">
                <a:solidFill>
                  <a:srgbClr val="000000"/>
                </a:solidFill>
              </a:rPr>
              <a:t>Ribeyre</a:t>
            </a:r>
            <a:r>
              <a:rPr lang="fr-FR" sz="2000" dirty="0" smtClean="0">
                <a:solidFill>
                  <a:srgbClr val="000000"/>
                </a:solidFill>
              </a:rPr>
              <a:t> </a:t>
            </a:r>
            <a:r>
              <a:rPr lang="fr-FR" sz="2000" dirty="0" err="1" smtClean="0">
                <a:solidFill>
                  <a:srgbClr val="000000"/>
                </a:solidFill>
              </a:rPr>
              <a:t>Buancheau</a:t>
            </a:r>
            <a:r>
              <a:rPr lang="fr-FR" sz="2000" dirty="0" smtClean="0">
                <a:solidFill>
                  <a:srgbClr val="000000"/>
                </a:solidFill>
              </a:rPr>
              <a:t>				St </a:t>
            </a:r>
            <a:r>
              <a:rPr lang="fr-FR" sz="2000" dirty="0">
                <a:solidFill>
                  <a:srgbClr val="000000"/>
                </a:solidFill>
              </a:rPr>
              <a:t>Maurice en </a:t>
            </a:r>
            <a:r>
              <a:rPr lang="fr-FR" sz="2000" dirty="0" err="1" smtClean="0">
                <a:solidFill>
                  <a:srgbClr val="000000"/>
                </a:solidFill>
              </a:rPr>
              <a:t>Chalencon</a:t>
            </a:r>
            <a:r>
              <a:rPr lang="fr-FR" sz="2000" dirty="0">
                <a:solidFill>
                  <a:srgbClr val="000000"/>
                </a:solidFill>
              </a:rPr>
              <a:t>	</a:t>
            </a:r>
            <a:r>
              <a:rPr lang="fr-FR" sz="2000" dirty="0" smtClean="0">
                <a:solidFill>
                  <a:srgbClr val="000000"/>
                </a:solidFill>
              </a:rPr>
              <a:t>	St </a:t>
            </a:r>
            <a:r>
              <a:rPr lang="fr-FR" sz="2000" dirty="0" err="1" smtClean="0">
                <a:solidFill>
                  <a:srgbClr val="000000"/>
                </a:solidFill>
              </a:rPr>
              <a:t>Cirgues</a:t>
            </a:r>
            <a:endParaRPr lang="fr-FR" sz="2000" dirty="0" smtClean="0">
              <a:solidFill>
                <a:srgbClr val="000000"/>
              </a:solidFill>
            </a:endParaRPr>
          </a:p>
          <a:p>
            <a:r>
              <a:rPr lang="fr-FR" sz="2000" dirty="0" err="1" smtClean="0">
                <a:solidFill>
                  <a:srgbClr val="000000"/>
                </a:solidFill>
              </a:rPr>
              <a:t>Desaignes</a:t>
            </a:r>
            <a:r>
              <a:rPr lang="fr-FR" sz="2000" dirty="0" smtClean="0">
                <a:solidFill>
                  <a:srgbClr val="000000"/>
                </a:solidFill>
              </a:rPr>
              <a:t>				</a:t>
            </a:r>
            <a:r>
              <a:rPr lang="fr-FR" sz="2000" dirty="0" err="1" smtClean="0">
                <a:solidFill>
                  <a:srgbClr val="000000"/>
                </a:solidFill>
              </a:rPr>
              <a:t>Sagnes</a:t>
            </a:r>
            <a:r>
              <a:rPr lang="fr-FR" sz="2000" dirty="0" smtClean="0">
                <a:solidFill>
                  <a:srgbClr val="000000"/>
                </a:solidFill>
              </a:rPr>
              <a:t> </a:t>
            </a:r>
            <a:r>
              <a:rPr lang="fr-FR" sz="2000" dirty="0">
                <a:solidFill>
                  <a:srgbClr val="000000"/>
                </a:solidFill>
              </a:rPr>
              <a:t>et </a:t>
            </a:r>
            <a:r>
              <a:rPr lang="fr-FR" sz="2000" dirty="0" err="1">
                <a:solidFill>
                  <a:srgbClr val="000000"/>
                </a:solidFill>
              </a:rPr>
              <a:t>Goudoulet</a:t>
            </a:r>
            <a:r>
              <a:rPr lang="fr-FR" sz="2000" dirty="0">
                <a:solidFill>
                  <a:srgbClr val="000000"/>
                </a:solidFill>
              </a:rPr>
              <a:t>		</a:t>
            </a:r>
            <a:r>
              <a:rPr lang="fr-FR" sz="2000" dirty="0" smtClean="0">
                <a:solidFill>
                  <a:srgbClr val="000000"/>
                </a:solidFill>
              </a:rPr>
              <a:t>	</a:t>
            </a:r>
            <a:r>
              <a:rPr lang="fr-FR" sz="2000" dirty="0" err="1" smtClean="0">
                <a:solidFill>
                  <a:srgbClr val="000000"/>
                </a:solidFill>
              </a:rPr>
              <a:t>Chandolas</a:t>
            </a:r>
            <a:endParaRPr lang="fr-FR" sz="2000" dirty="0" smtClean="0">
              <a:solidFill>
                <a:srgbClr val="000000"/>
              </a:solidFill>
            </a:endParaRPr>
          </a:p>
          <a:p>
            <a:r>
              <a:rPr lang="fr-FR" sz="2000" dirty="0" smtClean="0">
                <a:solidFill>
                  <a:srgbClr val="000000"/>
                </a:solidFill>
              </a:rPr>
              <a:t>Saint </a:t>
            </a:r>
            <a:r>
              <a:rPr lang="fr-FR" sz="2000" dirty="0" err="1" smtClean="0">
                <a:solidFill>
                  <a:srgbClr val="000000"/>
                </a:solidFill>
              </a:rPr>
              <a:t>Agreve</a:t>
            </a:r>
            <a:r>
              <a:rPr lang="fr-FR" sz="2000" dirty="0" smtClean="0">
                <a:solidFill>
                  <a:srgbClr val="000000"/>
                </a:solidFill>
              </a:rPr>
              <a:t>				Chomerac					Aubenas</a:t>
            </a:r>
          </a:p>
          <a:p>
            <a:r>
              <a:rPr lang="fr-FR" sz="2000" dirty="0" smtClean="0">
                <a:solidFill>
                  <a:srgbClr val="000000"/>
                </a:solidFill>
              </a:rPr>
              <a:t>St Etienne de </a:t>
            </a:r>
            <a:r>
              <a:rPr lang="fr-FR" sz="2000" dirty="0" err="1" smtClean="0">
                <a:solidFill>
                  <a:srgbClr val="000000"/>
                </a:solidFill>
              </a:rPr>
              <a:t>fontbellon</a:t>
            </a:r>
            <a:r>
              <a:rPr lang="fr-FR" sz="2000" dirty="0" smtClean="0">
                <a:solidFill>
                  <a:srgbClr val="000000"/>
                </a:solidFill>
              </a:rPr>
              <a:t>	Bourg Saint </a:t>
            </a:r>
            <a:r>
              <a:rPr lang="fr-FR" sz="2000" dirty="0" err="1" smtClean="0">
                <a:solidFill>
                  <a:srgbClr val="000000"/>
                </a:solidFill>
              </a:rPr>
              <a:t>Andéol</a:t>
            </a:r>
            <a:r>
              <a:rPr lang="fr-FR" sz="2000" dirty="0" smtClean="0">
                <a:solidFill>
                  <a:srgbClr val="000000"/>
                </a:solidFill>
              </a:rPr>
              <a:t>			</a:t>
            </a:r>
            <a:r>
              <a:rPr lang="fr-FR" sz="2000" dirty="0" err="1" smtClean="0">
                <a:solidFill>
                  <a:srgbClr val="000000"/>
                </a:solidFill>
              </a:rPr>
              <a:t>Vogüe</a:t>
            </a:r>
            <a:endParaRPr lang="fr-FR" sz="2000" dirty="0" smtClean="0">
              <a:solidFill>
                <a:srgbClr val="000000"/>
              </a:solidFill>
            </a:endParaRPr>
          </a:p>
          <a:p>
            <a:r>
              <a:rPr lang="fr-FR" sz="2000" dirty="0" err="1" smtClean="0">
                <a:solidFill>
                  <a:srgbClr val="000000"/>
                </a:solidFill>
              </a:rPr>
              <a:t>Chalencon</a:t>
            </a:r>
            <a:endParaRPr lang="fr-FR" sz="2000" dirty="0" smtClean="0">
              <a:solidFill>
                <a:srgbClr val="000000"/>
              </a:solidFill>
            </a:endParaRPr>
          </a:p>
          <a:p>
            <a:endParaRPr lang="fr-FR" sz="2000" dirty="0">
              <a:solidFill>
                <a:srgbClr val="000000"/>
              </a:solidFill>
            </a:endParaRPr>
          </a:p>
          <a:p>
            <a:r>
              <a:rPr lang="fr-FR" sz="2400" u="sng" dirty="0">
                <a:solidFill>
                  <a:srgbClr val="000000"/>
                </a:solidFill>
              </a:rPr>
              <a:t>9</a:t>
            </a:r>
            <a:r>
              <a:rPr lang="fr-FR" sz="2400" u="sng" dirty="0" smtClean="0">
                <a:solidFill>
                  <a:srgbClr val="000000"/>
                </a:solidFill>
              </a:rPr>
              <a:t> Visites conseil au 31 mai 2024</a:t>
            </a:r>
          </a:p>
          <a:p>
            <a:r>
              <a:rPr lang="fr-FR" sz="2000" dirty="0" smtClean="0">
                <a:solidFill>
                  <a:srgbClr val="000000"/>
                </a:solidFill>
              </a:rPr>
              <a:t>Gourdon				Saint Cierge </a:t>
            </a:r>
            <a:r>
              <a:rPr lang="fr-FR" sz="2000" dirty="0" err="1" smtClean="0">
                <a:solidFill>
                  <a:srgbClr val="000000"/>
                </a:solidFill>
              </a:rPr>
              <a:t>ss</a:t>
            </a:r>
            <a:r>
              <a:rPr lang="fr-FR" sz="2000" dirty="0" smtClean="0">
                <a:solidFill>
                  <a:srgbClr val="000000"/>
                </a:solidFill>
              </a:rPr>
              <a:t> le Cheylard		</a:t>
            </a:r>
            <a:r>
              <a:rPr lang="fr-FR" sz="2000" dirty="0" err="1" smtClean="0">
                <a:solidFill>
                  <a:srgbClr val="000000"/>
                </a:solidFill>
              </a:rPr>
              <a:t>Nonières</a:t>
            </a:r>
            <a:endParaRPr lang="fr-FR" sz="2000" dirty="0" smtClean="0">
              <a:solidFill>
                <a:srgbClr val="000000"/>
              </a:solidFill>
            </a:endParaRPr>
          </a:p>
          <a:p>
            <a:r>
              <a:rPr lang="fr-FR" sz="2000" dirty="0" smtClean="0">
                <a:solidFill>
                  <a:srgbClr val="000000"/>
                </a:solidFill>
              </a:rPr>
              <a:t>Saint Laurent du Pape		Le Cheylard 					</a:t>
            </a:r>
            <a:r>
              <a:rPr lang="fr-FR" sz="2000" dirty="0" err="1" smtClean="0">
                <a:solidFill>
                  <a:srgbClr val="000000"/>
                </a:solidFill>
              </a:rPr>
              <a:t>Mariac</a:t>
            </a:r>
            <a:r>
              <a:rPr lang="fr-FR" sz="2000" dirty="0" smtClean="0">
                <a:solidFill>
                  <a:srgbClr val="000000"/>
                </a:solidFill>
              </a:rPr>
              <a:t>	</a:t>
            </a:r>
          </a:p>
          <a:p>
            <a:r>
              <a:rPr lang="fr-FR" sz="2000" dirty="0" err="1" smtClean="0">
                <a:solidFill>
                  <a:srgbClr val="000000"/>
                </a:solidFill>
              </a:rPr>
              <a:t>Arnas</a:t>
            </a:r>
            <a:r>
              <a:rPr lang="fr-FR" sz="2000" dirty="0" smtClean="0">
                <a:solidFill>
                  <a:srgbClr val="000000"/>
                </a:solidFill>
              </a:rPr>
              <a:t> et </a:t>
            </a:r>
            <a:r>
              <a:rPr lang="fr-FR" sz="2000" dirty="0" err="1" smtClean="0">
                <a:solidFill>
                  <a:srgbClr val="000000"/>
                </a:solidFill>
              </a:rPr>
              <a:t>Galauvesse</a:t>
            </a:r>
            <a:r>
              <a:rPr lang="fr-FR" sz="2000" dirty="0" smtClean="0">
                <a:solidFill>
                  <a:srgbClr val="000000"/>
                </a:solidFill>
              </a:rPr>
              <a:t>		Mazan </a:t>
            </a:r>
            <a:r>
              <a:rPr lang="fr-FR" sz="2000" dirty="0" err="1" smtClean="0">
                <a:solidFill>
                  <a:srgbClr val="000000"/>
                </a:solidFill>
              </a:rPr>
              <a:t>Pingaud</a:t>
            </a:r>
            <a:r>
              <a:rPr lang="fr-FR" sz="2000" dirty="0" smtClean="0">
                <a:solidFill>
                  <a:srgbClr val="000000"/>
                </a:solidFill>
              </a:rPr>
              <a:t>				</a:t>
            </a:r>
            <a:r>
              <a:rPr lang="fr-FR" sz="2000" dirty="0" err="1" smtClean="0">
                <a:solidFill>
                  <a:srgbClr val="000000"/>
                </a:solidFill>
              </a:rPr>
              <a:t>Belsentes</a:t>
            </a:r>
            <a:r>
              <a:rPr lang="fr-FR" sz="2000" dirty="0" smtClean="0">
                <a:solidFill>
                  <a:srgbClr val="000000"/>
                </a:solidFill>
              </a:rPr>
              <a:t> </a:t>
            </a:r>
            <a:r>
              <a:rPr lang="fr-FR" sz="2000" dirty="0" err="1" smtClean="0">
                <a:solidFill>
                  <a:srgbClr val="000000"/>
                </a:solidFill>
              </a:rPr>
              <a:t>Nonières</a:t>
            </a:r>
            <a:r>
              <a:rPr lang="fr-FR" sz="2000" dirty="0" smtClean="0">
                <a:solidFill>
                  <a:srgbClr val="000000"/>
                </a:solidFill>
              </a:rPr>
              <a:t>					</a:t>
            </a:r>
          </a:p>
        </p:txBody>
      </p:sp>
      <p:pic>
        <p:nvPicPr>
          <p:cNvPr id="9" name="Image 8" descr="mp_ardeche.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
        <p:nvSpPr>
          <p:cNvPr id="8" name="Espace réservé du numéro de diapositive 7"/>
          <p:cNvSpPr>
            <a:spLocks noGrp="1"/>
          </p:cNvSpPr>
          <p:nvPr>
            <p:ph type="sldNum" sz="quarter" idx="12"/>
          </p:nvPr>
        </p:nvSpPr>
        <p:spPr/>
        <p:txBody>
          <a:bodyPr/>
          <a:lstStyle/>
          <a:p>
            <a:fld id="{8354228E-336A-C345-9EDE-63425FF2EB2C}" type="slidenum">
              <a:rPr lang="fr-FR" smtClean="0"/>
              <a:t>4</a:t>
            </a:fld>
            <a:endParaRPr lang="fr-FR"/>
          </a:p>
        </p:txBody>
      </p:sp>
    </p:spTree>
    <p:extLst>
      <p:ext uri="{BB962C8B-B14F-4D97-AF65-F5344CB8AC3E}">
        <p14:creationId xmlns:p14="http://schemas.microsoft.com/office/powerpoint/2010/main" val="12141240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mp_ardeche.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pic>
        <p:nvPicPr>
          <p:cNvPr id="7" name="Image 6" descr="IMG_4255.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19309" y="1436669"/>
            <a:ext cx="2426956" cy="3235941"/>
          </a:xfrm>
          <a:prstGeom prst="rect">
            <a:avLst/>
          </a:prstGeom>
        </p:spPr>
      </p:pic>
      <p:pic>
        <p:nvPicPr>
          <p:cNvPr id="14" name="Image 13" descr="IMG_4256.jpg"/>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3378125" y="4064825"/>
            <a:ext cx="2892944" cy="2002009"/>
          </a:xfrm>
          <a:prstGeom prst="rect">
            <a:avLst/>
          </a:prstGeom>
        </p:spPr>
      </p:pic>
      <p:sp>
        <p:nvSpPr>
          <p:cNvPr id="17" name="ZoneTexte 16"/>
          <p:cNvSpPr txBox="1"/>
          <p:nvPr/>
        </p:nvSpPr>
        <p:spPr>
          <a:xfrm>
            <a:off x="6387953" y="4656929"/>
            <a:ext cx="2520492" cy="369332"/>
          </a:xfrm>
          <a:prstGeom prst="rect">
            <a:avLst/>
          </a:prstGeom>
          <a:noFill/>
        </p:spPr>
        <p:txBody>
          <a:bodyPr wrap="none" rtlCol="0">
            <a:spAutoFit/>
          </a:bodyPr>
          <a:lstStyle/>
          <a:p>
            <a:r>
              <a:rPr lang="fr-FR" dirty="0" smtClean="0"/>
              <a:t>St Maurice en </a:t>
            </a:r>
            <a:r>
              <a:rPr lang="fr-FR" dirty="0" err="1" smtClean="0"/>
              <a:t>Chalencon</a:t>
            </a:r>
            <a:endParaRPr lang="fr-FR" dirty="0"/>
          </a:p>
        </p:txBody>
      </p:sp>
      <p:sp>
        <p:nvSpPr>
          <p:cNvPr id="18" name="ZoneTexte 17"/>
          <p:cNvSpPr txBox="1"/>
          <p:nvPr/>
        </p:nvSpPr>
        <p:spPr>
          <a:xfrm flipH="1">
            <a:off x="3637219" y="6077733"/>
            <a:ext cx="2398683" cy="369332"/>
          </a:xfrm>
          <a:prstGeom prst="rect">
            <a:avLst/>
          </a:prstGeom>
          <a:noFill/>
        </p:spPr>
        <p:txBody>
          <a:bodyPr wrap="square" rtlCol="0">
            <a:spAutoFit/>
          </a:bodyPr>
          <a:lstStyle/>
          <a:p>
            <a:r>
              <a:rPr lang="fr-FR" dirty="0" smtClean="0"/>
              <a:t>St </a:t>
            </a:r>
            <a:r>
              <a:rPr lang="fr-FR" dirty="0" err="1" smtClean="0"/>
              <a:t>Cirgues</a:t>
            </a:r>
            <a:r>
              <a:rPr lang="fr-FR" dirty="0" smtClean="0"/>
              <a:t> en Montagne</a:t>
            </a:r>
            <a:endParaRPr lang="fr-FR" dirty="0"/>
          </a:p>
        </p:txBody>
      </p:sp>
      <p:pic>
        <p:nvPicPr>
          <p:cNvPr id="2" name="Image 1" descr="le cheylard.jp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378125" y="1436670"/>
            <a:ext cx="2809397" cy="2107048"/>
          </a:xfrm>
          <a:prstGeom prst="rect">
            <a:avLst/>
          </a:prstGeom>
        </p:spPr>
      </p:pic>
      <p:sp>
        <p:nvSpPr>
          <p:cNvPr id="4" name="ZoneTexte 3"/>
          <p:cNvSpPr txBox="1"/>
          <p:nvPr/>
        </p:nvSpPr>
        <p:spPr>
          <a:xfrm>
            <a:off x="4170260" y="3562832"/>
            <a:ext cx="1277739" cy="369332"/>
          </a:xfrm>
          <a:prstGeom prst="rect">
            <a:avLst/>
          </a:prstGeom>
          <a:noFill/>
        </p:spPr>
        <p:txBody>
          <a:bodyPr wrap="none" rtlCol="0">
            <a:spAutoFit/>
          </a:bodyPr>
          <a:lstStyle/>
          <a:p>
            <a:r>
              <a:rPr lang="fr-FR" dirty="0" smtClean="0"/>
              <a:t>Le Cheylard</a:t>
            </a:r>
            <a:endParaRPr lang="fr-FR" dirty="0"/>
          </a:p>
        </p:txBody>
      </p:sp>
      <p:pic>
        <p:nvPicPr>
          <p:cNvPr id="9" name="Image 8" descr="mazan pingaud.jpg"/>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07619" y="1462507"/>
            <a:ext cx="2774948" cy="2081211"/>
          </a:xfrm>
          <a:prstGeom prst="rect">
            <a:avLst/>
          </a:prstGeom>
        </p:spPr>
      </p:pic>
      <p:sp>
        <p:nvSpPr>
          <p:cNvPr id="10" name="ZoneTexte 9"/>
          <p:cNvSpPr txBox="1"/>
          <p:nvPr/>
        </p:nvSpPr>
        <p:spPr>
          <a:xfrm>
            <a:off x="940659" y="3575078"/>
            <a:ext cx="1623086" cy="369332"/>
          </a:xfrm>
          <a:prstGeom prst="rect">
            <a:avLst/>
          </a:prstGeom>
          <a:noFill/>
        </p:spPr>
        <p:txBody>
          <a:bodyPr wrap="none" rtlCol="0">
            <a:spAutoFit/>
          </a:bodyPr>
          <a:lstStyle/>
          <a:p>
            <a:r>
              <a:rPr lang="fr-FR" dirty="0" smtClean="0"/>
              <a:t>Mazan </a:t>
            </a:r>
            <a:r>
              <a:rPr lang="fr-FR" dirty="0" err="1" smtClean="0"/>
              <a:t>Pingaud</a:t>
            </a:r>
            <a:endParaRPr lang="fr-FR" dirty="0"/>
          </a:p>
        </p:txBody>
      </p:sp>
      <p:pic>
        <p:nvPicPr>
          <p:cNvPr id="12" name="Image 11" descr="trouiller.jpg"/>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77153" y="4064825"/>
            <a:ext cx="2705414" cy="2029060"/>
          </a:xfrm>
          <a:prstGeom prst="rect">
            <a:avLst/>
          </a:prstGeom>
        </p:spPr>
      </p:pic>
      <p:sp>
        <p:nvSpPr>
          <p:cNvPr id="13" name="ZoneTexte 12"/>
          <p:cNvSpPr txBox="1"/>
          <p:nvPr/>
        </p:nvSpPr>
        <p:spPr>
          <a:xfrm>
            <a:off x="1302681" y="6112187"/>
            <a:ext cx="974884" cy="369332"/>
          </a:xfrm>
          <a:prstGeom prst="rect">
            <a:avLst/>
          </a:prstGeom>
          <a:noFill/>
        </p:spPr>
        <p:txBody>
          <a:bodyPr wrap="none" rtlCol="0">
            <a:spAutoFit/>
          </a:bodyPr>
          <a:lstStyle/>
          <a:p>
            <a:r>
              <a:rPr lang="fr-FR" dirty="0" smtClean="0"/>
              <a:t>Trouiller</a:t>
            </a:r>
          </a:p>
        </p:txBody>
      </p:sp>
    </p:spTree>
    <p:extLst>
      <p:ext uri="{BB962C8B-B14F-4D97-AF65-F5344CB8AC3E}">
        <p14:creationId xmlns:p14="http://schemas.microsoft.com/office/powerpoint/2010/main" val="32166678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mp_ardeche.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pic>
        <p:nvPicPr>
          <p:cNvPr id="8" name="Image 7" descr="IMG_4600.jpg"/>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477772" y="1418363"/>
            <a:ext cx="2398526" cy="3285610"/>
          </a:xfrm>
          <a:prstGeom prst="rect">
            <a:avLst/>
          </a:prstGeom>
        </p:spPr>
      </p:pic>
      <p:pic>
        <p:nvPicPr>
          <p:cNvPr id="9" name="Image 8" descr="IMG_4308.jpg"/>
          <p:cNvPicPr>
            <a:picLocks noChangeAspect="1"/>
          </p:cNvPicPr>
          <p:nvPr/>
        </p:nvPicPr>
        <p:blipFill>
          <a:blip r:embed="rId4" cstate="email">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329232" y="4076776"/>
            <a:ext cx="2904288" cy="2178216"/>
          </a:xfrm>
          <a:prstGeom prst="rect">
            <a:avLst/>
          </a:prstGeom>
        </p:spPr>
      </p:pic>
      <p:sp>
        <p:nvSpPr>
          <p:cNvPr id="12" name="ZoneTexte 11"/>
          <p:cNvSpPr txBox="1"/>
          <p:nvPr/>
        </p:nvSpPr>
        <p:spPr>
          <a:xfrm>
            <a:off x="6535806" y="4703973"/>
            <a:ext cx="2340492" cy="369332"/>
          </a:xfrm>
          <a:prstGeom prst="rect">
            <a:avLst/>
          </a:prstGeom>
          <a:noFill/>
        </p:spPr>
        <p:txBody>
          <a:bodyPr wrap="none" rtlCol="0">
            <a:spAutoFit/>
          </a:bodyPr>
          <a:lstStyle/>
          <a:p>
            <a:r>
              <a:rPr lang="fr-FR" dirty="0" smtClean="0"/>
              <a:t>La Chapelle </a:t>
            </a:r>
            <a:r>
              <a:rPr lang="fr-FR" dirty="0" err="1" smtClean="0"/>
              <a:t>ss</a:t>
            </a:r>
            <a:r>
              <a:rPr lang="fr-FR" dirty="0" smtClean="0"/>
              <a:t> </a:t>
            </a:r>
            <a:r>
              <a:rPr lang="fr-FR" dirty="0" err="1" smtClean="0"/>
              <a:t>Chanéac</a:t>
            </a:r>
            <a:endParaRPr lang="fr-FR" dirty="0"/>
          </a:p>
        </p:txBody>
      </p:sp>
      <p:sp>
        <p:nvSpPr>
          <p:cNvPr id="15" name="ZoneTexte 14"/>
          <p:cNvSpPr txBox="1"/>
          <p:nvPr/>
        </p:nvSpPr>
        <p:spPr>
          <a:xfrm>
            <a:off x="721172" y="6239312"/>
            <a:ext cx="2133918" cy="369332"/>
          </a:xfrm>
          <a:prstGeom prst="rect">
            <a:avLst/>
          </a:prstGeom>
          <a:noFill/>
        </p:spPr>
        <p:txBody>
          <a:bodyPr wrap="none" rtlCol="0">
            <a:spAutoFit/>
          </a:bodyPr>
          <a:lstStyle/>
          <a:p>
            <a:r>
              <a:rPr lang="fr-FR" dirty="0" err="1" smtClean="0"/>
              <a:t>Sagnes</a:t>
            </a:r>
            <a:r>
              <a:rPr lang="fr-FR" dirty="0" smtClean="0"/>
              <a:t> et </a:t>
            </a:r>
            <a:r>
              <a:rPr lang="fr-FR" dirty="0" err="1" smtClean="0"/>
              <a:t>Goudoulet</a:t>
            </a:r>
            <a:endParaRPr lang="fr-FR" dirty="0"/>
          </a:p>
        </p:txBody>
      </p:sp>
      <p:pic>
        <p:nvPicPr>
          <p:cNvPr id="3" name="Image 2" descr="belsentes 2.jpg"/>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29232" y="1418363"/>
            <a:ext cx="2904288" cy="2178216"/>
          </a:xfrm>
          <a:prstGeom prst="rect">
            <a:avLst/>
          </a:prstGeom>
        </p:spPr>
      </p:pic>
      <p:sp>
        <p:nvSpPr>
          <p:cNvPr id="4" name="ZoneTexte 3"/>
          <p:cNvSpPr txBox="1"/>
          <p:nvPr/>
        </p:nvSpPr>
        <p:spPr>
          <a:xfrm>
            <a:off x="1264631" y="3596579"/>
            <a:ext cx="1086919" cy="369332"/>
          </a:xfrm>
          <a:prstGeom prst="rect">
            <a:avLst/>
          </a:prstGeom>
          <a:noFill/>
        </p:spPr>
        <p:txBody>
          <a:bodyPr wrap="none" rtlCol="0">
            <a:spAutoFit/>
          </a:bodyPr>
          <a:lstStyle/>
          <a:p>
            <a:r>
              <a:rPr lang="fr-FR" dirty="0" err="1" smtClean="0"/>
              <a:t>Belsentes</a:t>
            </a:r>
            <a:endParaRPr lang="fr-FR" dirty="0"/>
          </a:p>
        </p:txBody>
      </p:sp>
      <p:pic>
        <p:nvPicPr>
          <p:cNvPr id="7" name="Image 6" descr="belsentes.jpg"/>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3809672" y="1418363"/>
            <a:ext cx="2464208" cy="3285610"/>
          </a:xfrm>
          <a:prstGeom prst="rect">
            <a:avLst/>
          </a:prstGeom>
        </p:spPr>
      </p:pic>
      <p:sp>
        <p:nvSpPr>
          <p:cNvPr id="17" name="ZoneTexte 16"/>
          <p:cNvSpPr txBox="1"/>
          <p:nvPr/>
        </p:nvSpPr>
        <p:spPr>
          <a:xfrm>
            <a:off x="4442821" y="4781267"/>
            <a:ext cx="1086919" cy="369332"/>
          </a:xfrm>
          <a:prstGeom prst="rect">
            <a:avLst/>
          </a:prstGeom>
          <a:noFill/>
        </p:spPr>
        <p:txBody>
          <a:bodyPr wrap="none" rtlCol="0">
            <a:spAutoFit/>
          </a:bodyPr>
          <a:lstStyle/>
          <a:p>
            <a:r>
              <a:rPr lang="fr-FR" dirty="0" err="1" smtClean="0"/>
              <a:t>Belsentes</a:t>
            </a:r>
            <a:endParaRPr lang="fr-FR" dirty="0"/>
          </a:p>
        </p:txBody>
      </p:sp>
    </p:spTree>
    <p:extLst>
      <p:ext uri="{BB962C8B-B14F-4D97-AF65-F5344CB8AC3E}">
        <p14:creationId xmlns:p14="http://schemas.microsoft.com/office/powerpoint/2010/main" val="15519184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77789" y="1213769"/>
            <a:ext cx="7847006" cy="5386090"/>
          </a:xfrm>
          <a:prstGeom prst="rect">
            <a:avLst/>
          </a:prstGeom>
          <a:noFill/>
        </p:spPr>
        <p:txBody>
          <a:bodyPr wrap="square" rtlCol="0">
            <a:spAutoFit/>
          </a:bodyPr>
          <a:lstStyle/>
          <a:p>
            <a:r>
              <a:rPr lang="fr-FR" sz="2400" u="sng" dirty="0" smtClean="0">
                <a:solidFill>
                  <a:srgbClr val="000000"/>
                </a:solidFill>
              </a:rPr>
              <a:t>Stages organisés en 2023</a:t>
            </a:r>
          </a:p>
          <a:p>
            <a:endParaRPr lang="fr-FR" sz="2000" dirty="0" smtClean="0">
              <a:solidFill>
                <a:srgbClr val="000000"/>
              </a:solidFill>
            </a:endParaRPr>
          </a:p>
          <a:p>
            <a:r>
              <a:rPr lang="fr-FR" sz="2000" dirty="0" smtClean="0">
                <a:solidFill>
                  <a:srgbClr val="000000"/>
                </a:solidFill>
              </a:rPr>
              <a:t>Atelier pierres sèches à </a:t>
            </a:r>
            <a:r>
              <a:rPr lang="fr-FR" sz="2000" dirty="0" err="1" smtClean="0">
                <a:solidFill>
                  <a:srgbClr val="000000"/>
                </a:solidFill>
              </a:rPr>
              <a:t>Meyras</a:t>
            </a:r>
            <a:r>
              <a:rPr lang="fr-FR" sz="2000" dirty="0" smtClean="0">
                <a:solidFill>
                  <a:srgbClr val="000000"/>
                </a:solidFill>
              </a:rPr>
              <a:t> </a:t>
            </a:r>
            <a:r>
              <a:rPr lang="fr-FR" sz="2000" dirty="0" err="1" smtClean="0">
                <a:solidFill>
                  <a:srgbClr val="000000"/>
                </a:solidFill>
              </a:rPr>
              <a:t>Hautségur</a:t>
            </a:r>
            <a:r>
              <a:rPr lang="fr-FR" sz="2000" dirty="0" smtClean="0">
                <a:solidFill>
                  <a:srgbClr val="000000"/>
                </a:solidFill>
              </a:rPr>
              <a:t> les 21 &amp; 22 mars</a:t>
            </a:r>
          </a:p>
          <a:p>
            <a:r>
              <a:rPr lang="fr-FR" sz="2000" dirty="0" smtClean="0">
                <a:solidFill>
                  <a:srgbClr val="000000"/>
                </a:solidFill>
              </a:rPr>
              <a:t>Atelier badigeon à l’UPCA  aux </a:t>
            </a:r>
            <a:r>
              <a:rPr lang="fr-FR" sz="2000" dirty="0" err="1">
                <a:solidFill>
                  <a:srgbClr val="000000"/>
                </a:solidFill>
              </a:rPr>
              <a:t>O</a:t>
            </a:r>
            <a:r>
              <a:rPr lang="fr-FR" sz="2000" dirty="0" err="1" smtClean="0">
                <a:solidFill>
                  <a:srgbClr val="000000"/>
                </a:solidFill>
              </a:rPr>
              <a:t>llières</a:t>
            </a:r>
            <a:r>
              <a:rPr lang="fr-FR" sz="2000" dirty="0" smtClean="0">
                <a:solidFill>
                  <a:srgbClr val="000000"/>
                </a:solidFill>
              </a:rPr>
              <a:t> le 25 mars</a:t>
            </a:r>
          </a:p>
          <a:p>
            <a:endParaRPr lang="fr-FR" sz="2000" dirty="0">
              <a:solidFill>
                <a:srgbClr val="000000"/>
              </a:solidFill>
            </a:endParaRPr>
          </a:p>
          <a:p>
            <a:r>
              <a:rPr lang="fr-FR" sz="2000" dirty="0" smtClean="0">
                <a:solidFill>
                  <a:srgbClr val="000000"/>
                </a:solidFill>
              </a:rPr>
              <a:t>Conférence à Borée pour Amis du </a:t>
            </a:r>
            <a:r>
              <a:rPr lang="fr-FR" sz="2000" dirty="0" err="1" smtClean="0">
                <a:solidFill>
                  <a:srgbClr val="000000"/>
                </a:solidFill>
              </a:rPr>
              <a:t>Mezenc</a:t>
            </a:r>
            <a:r>
              <a:rPr lang="fr-FR" sz="2000" dirty="0" smtClean="0">
                <a:solidFill>
                  <a:srgbClr val="000000"/>
                </a:solidFill>
              </a:rPr>
              <a:t> le 27 juillet</a:t>
            </a:r>
          </a:p>
          <a:p>
            <a:endParaRPr lang="fr-FR" sz="2000" dirty="0">
              <a:solidFill>
                <a:srgbClr val="000000"/>
              </a:solidFill>
            </a:endParaRPr>
          </a:p>
          <a:p>
            <a:r>
              <a:rPr lang="fr-FR" sz="2000" u="sng" dirty="0">
                <a:solidFill>
                  <a:srgbClr val="000000"/>
                </a:solidFill>
              </a:rPr>
              <a:t>Stages et conférences </a:t>
            </a:r>
            <a:r>
              <a:rPr lang="fr-FR" sz="2000" u="sng" dirty="0" smtClean="0">
                <a:solidFill>
                  <a:srgbClr val="000000"/>
                </a:solidFill>
              </a:rPr>
              <a:t>organisés début 2024</a:t>
            </a:r>
            <a:endParaRPr lang="fr-FR" sz="2000" u="sng" dirty="0">
              <a:solidFill>
                <a:srgbClr val="000000"/>
              </a:solidFill>
            </a:endParaRPr>
          </a:p>
          <a:p>
            <a:endParaRPr lang="fr-FR" sz="2000" dirty="0" smtClean="0">
              <a:solidFill>
                <a:srgbClr val="000000"/>
              </a:solidFill>
            </a:endParaRPr>
          </a:p>
          <a:p>
            <a:r>
              <a:rPr lang="fr-FR" sz="2000" dirty="0">
                <a:solidFill>
                  <a:srgbClr val="000000"/>
                </a:solidFill>
              </a:rPr>
              <a:t>Atelier </a:t>
            </a:r>
            <a:r>
              <a:rPr lang="fr-FR" sz="2000" dirty="0" smtClean="0">
                <a:solidFill>
                  <a:srgbClr val="000000"/>
                </a:solidFill>
              </a:rPr>
              <a:t>enduits à l’UPCA  </a:t>
            </a:r>
            <a:r>
              <a:rPr lang="fr-FR" sz="2000" dirty="0">
                <a:solidFill>
                  <a:srgbClr val="000000"/>
                </a:solidFill>
              </a:rPr>
              <a:t>aux </a:t>
            </a:r>
            <a:r>
              <a:rPr lang="fr-FR" sz="2000" dirty="0" err="1" smtClean="0">
                <a:solidFill>
                  <a:srgbClr val="000000"/>
                </a:solidFill>
              </a:rPr>
              <a:t>Ollières</a:t>
            </a:r>
            <a:r>
              <a:rPr lang="fr-FR" sz="2000" dirty="0" smtClean="0">
                <a:solidFill>
                  <a:srgbClr val="000000"/>
                </a:solidFill>
              </a:rPr>
              <a:t> le 24 février</a:t>
            </a:r>
          </a:p>
          <a:p>
            <a:r>
              <a:rPr lang="fr-FR" sz="2000" dirty="0" smtClean="0">
                <a:solidFill>
                  <a:srgbClr val="000000"/>
                </a:solidFill>
              </a:rPr>
              <a:t>Atelier </a:t>
            </a:r>
            <a:r>
              <a:rPr lang="fr-FR" sz="2000" dirty="0">
                <a:solidFill>
                  <a:srgbClr val="000000"/>
                </a:solidFill>
              </a:rPr>
              <a:t>pierres sèches à </a:t>
            </a:r>
            <a:r>
              <a:rPr lang="fr-FR" sz="2000" dirty="0" err="1">
                <a:solidFill>
                  <a:srgbClr val="000000"/>
                </a:solidFill>
              </a:rPr>
              <a:t>Meyras</a:t>
            </a:r>
            <a:r>
              <a:rPr lang="fr-FR" sz="2000" dirty="0">
                <a:solidFill>
                  <a:srgbClr val="000000"/>
                </a:solidFill>
              </a:rPr>
              <a:t> </a:t>
            </a:r>
            <a:r>
              <a:rPr lang="fr-FR" sz="2000" dirty="0" err="1" smtClean="0">
                <a:solidFill>
                  <a:srgbClr val="000000"/>
                </a:solidFill>
              </a:rPr>
              <a:t>Hautségur</a:t>
            </a:r>
            <a:r>
              <a:rPr lang="fr-FR" sz="2000" dirty="0" smtClean="0">
                <a:solidFill>
                  <a:srgbClr val="000000"/>
                </a:solidFill>
              </a:rPr>
              <a:t> le 5 avril</a:t>
            </a:r>
          </a:p>
          <a:p>
            <a:endParaRPr lang="fr-FR" sz="2000" dirty="0">
              <a:solidFill>
                <a:srgbClr val="000000"/>
              </a:solidFill>
            </a:endParaRPr>
          </a:p>
          <a:p>
            <a:r>
              <a:rPr lang="fr-FR" sz="2000" dirty="0" smtClean="0">
                <a:solidFill>
                  <a:srgbClr val="000000"/>
                </a:solidFill>
              </a:rPr>
              <a:t>Conférence au Pradel pour les  élèves de licence de tourisme</a:t>
            </a:r>
          </a:p>
          <a:p>
            <a:endParaRPr lang="fr-FR" sz="2000" dirty="0" smtClean="0">
              <a:solidFill>
                <a:srgbClr val="000000"/>
              </a:solidFill>
            </a:endParaRPr>
          </a:p>
          <a:p>
            <a:r>
              <a:rPr lang="fr-FR" sz="2000" dirty="0" smtClean="0">
                <a:solidFill>
                  <a:srgbClr val="000000"/>
                </a:solidFill>
              </a:rPr>
              <a:t>Deux demi journées sur les enduits à la chaux pour la COMCOM « Ardèche des Sources et des Volcans » en soutien des recommandations patrimoniales du </a:t>
            </a:r>
            <a:r>
              <a:rPr lang="fr-FR" sz="2000" dirty="0" err="1" smtClean="0">
                <a:solidFill>
                  <a:srgbClr val="000000"/>
                </a:solidFill>
              </a:rPr>
              <a:t>PLUi</a:t>
            </a:r>
            <a:endParaRPr lang="fr-FR" sz="2000" dirty="0">
              <a:solidFill>
                <a:srgbClr val="000000"/>
              </a:solidFill>
            </a:endParaRPr>
          </a:p>
        </p:txBody>
      </p:sp>
      <p:pic>
        <p:nvPicPr>
          <p:cNvPr id="4" name="Image 3" descr="mp_ardeche.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
        <p:nvSpPr>
          <p:cNvPr id="5" name="Espace réservé du numéro de diapositive 4"/>
          <p:cNvSpPr>
            <a:spLocks noGrp="1"/>
          </p:cNvSpPr>
          <p:nvPr>
            <p:ph type="sldNum" sz="quarter" idx="12"/>
          </p:nvPr>
        </p:nvSpPr>
        <p:spPr/>
        <p:txBody>
          <a:bodyPr/>
          <a:lstStyle/>
          <a:p>
            <a:fld id="{8354228E-336A-C345-9EDE-63425FF2EB2C}" type="slidenum">
              <a:rPr lang="fr-FR" smtClean="0"/>
              <a:t>7</a:t>
            </a:fld>
            <a:endParaRPr lang="fr-FR"/>
          </a:p>
        </p:txBody>
      </p:sp>
    </p:spTree>
    <p:extLst>
      <p:ext uri="{BB962C8B-B14F-4D97-AF65-F5344CB8AC3E}">
        <p14:creationId xmlns:p14="http://schemas.microsoft.com/office/powerpoint/2010/main" val="2795880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mp_ardeche.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
        <p:nvSpPr>
          <p:cNvPr id="5" name="Espace réservé du numéro de diapositive 4"/>
          <p:cNvSpPr>
            <a:spLocks noGrp="1"/>
          </p:cNvSpPr>
          <p:nvPr>
            <p:ph type="sldNum" sz="quarter" idx="12"/>
          </p:nvPr>
        </p:nvSpPr>
        <p:spPr/>
        <p:txBody>
          <a:bodyPr/>
          <a:lstStyle/>
          <a:p>
            <a:fld id="{8354228E-336A-C345-9EDE-63425FF2EB2C}" type="slidenum">
              <a:rPr lang="fr-FR" smtClean="0"/>
              <a:t>8</a:t>
            </a:fld>
            <a:endParaRPr lang="fr-FR"/>
          </a:p>
        </p:txBody>
      </p:sp>
      <p:pic>
        <p:nvPicPr>
          <p:cNvPr id="6" name="Image 5" descr="IMG_4336.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91315" y="379741"/>
            <a:ext cx="3223660" cy="2417745"/>
          </a:xfrm>
          <a:prstGeom prst="rect">
            <a:avLst/>
          </a:prstGeom>
        </p:spPr>
      </p:pic>
      <p:sp>
        <p:nvSpPr>
          <p:cNvPr id="7" name="ZoneTexte 6"/>
          <p:cNvSpPr txBox="1"/>
          <p:nvPr/>
        </p:nvSpPr>
        <p:spPr>
          <a:xfrm>
            <a:off x="595752" y="1588614"/>
            <a:ext cx="2843898" cy="461665"/>
          </a:xfrm>
          <a:prstGeom prst="rect">
            <a:avLst/>
          </a:prstGeom>
          <a:noFill/>
        </p:spPr>
        <p:txBody>
          <a:bodyPr wrap="none" rtlCol="0">
            <a:spAutoFit/>
          </a:bodyPr>
          <a:lstStyle/>
          <a:p>
            <a:r>
              <a:rPr lang="fr-FR" sz="2400" dirty="0" smtClean="0"/>
              <a:t>Stages Pierres sèches</a:t>
            </a:r>
            <a:endParaRPr lang="fr-FR" sz="2400" dirty="0"/>
          </a:p>
        </p:txBody>
      </p:sp>
      <p:pic>
        <p:nvPicPr>
          <p:cNvPr id="2" name="Image 1" descr="ps meyras.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27163" y="2429389"/>
            <a:ext cx="2945222" cy="3926962"/>
          </a:xfrm>
          <a:prstGeom prst="rect">
            <a:avLst/>
          </a:prstGeom>
        </p:spPr>
      </p:pic>
      <p:pic>
        <p:nvPicPr>
          <p:cNvPr id="12" name="Image 11" descr="IMG_20240405_165916.jpg"/>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4287757" y="3277102"/>
            <a:ext cx="4027218" cy="3079249"/>
          </a:xfrm>
          <a:prstGeom prst="rect">
            <a:avLst/>
          </a:prstGeom>
        </p:spPr>
      </p:pic>
      <p:sp>
        <p:nvSpPr>
          <p:cNvPr id="13" name="ZoneTexte 12"/>
          <p:cNvSpPr txBox="1"/>
          <p:nvPr/>
        </p:nvSpPr>
        <p:spPr>
          <a:xfrm>
            <a:off x="2073492" y="6352143"/>
            <a:ext cx="652643" cy="369332"/>
          </a:xfrm>
          <a:prstGeom prst="rect">
            <a:avLst/>
          </a:prstGeom>
          <a:noFill/>
        </p:spPr>
        <p:txBody>
          <a:bodyPr wrap="none" rtlCol="0">
            <a:spAutoFit/>
          </a:bodyPr>
          <a:lstStyle/>
          <a:p>
            <a:r>
              <a:rPr lang="fr-FR" dirty="0" smtClean="0"/>
              <a:t>2024</a:t>
            </a:r>
          </a:p>
        </p:txBody>
      </p:sp>
      <p:sp>
        <p:nvSpPr>
          <p:cNvPr id="14" name="ZoneTexte 13"/>
          <p:cNvSpPr txBox="1"/>
          <p:nvPr/>
        </p:nvSpPr>
        <p:spPr>
          <a:xfrm>
            <a:off x="5891828" y="6382596"/>
            <a:ext cx="652643" cy="369332"/>
          </a:xfrm>
          <a:prstGeom prst="rect">
            <a:avLst/>
          </a:prstGeom>
          <a:noFill/>
        </p:spPr>
        <p:txBody>
          <a:bodyPr wrap="none" rtlCol="0">
            <a:spAutoFit/>
          </a:bodyPr>
          <a:lstStyle/>
          <a:p>
            <a:r>
              <a:rPr lang="fr-FR" dirty="0" smtClean="0"/>
              <a:t>2024</a:t>
            </a:r>
          </a:p>
        </p:txBody>
      </p:sp>
      <p:sp>
        <p:nvSpPr>
          <p:cNvPr id="15" name="ZoneTexte 14"/>
          <p:cNvSpPr txBox="1"/>
          <p:nvPr/>
        </p:nvSpPr>
        <p:spPr>
          <a:xfrm>
            <a:off x="6377901" y="2797486"/>
            <a:ext cx="652643" cy="369332"/>
          </a:xfrm>
          <a:prstGeom prst="rect">
            <a:avLst/>
          </a:prstGeom>
          <a:noFill/>
        </p:spPr>
        <p:txBody>
          <a:bodyPr wrap="none" rtlCol="0">
            <a:spAutoFit/>
          </a:bodyPr>
          <a:lstStyle/>
          <a:p>
            <a:r>
              <a:rPr lang="fr-FR" dirty="0" smtClean="0"/>
              <a:t>2023</a:t>
            </a:r>
          </a:p>
        </p:txBody>
      </p:sp>
    </p:spTree>
    <p:extLst>
      <p:ext uri="{BB962C8B-B14F-4D97-AF65-F5344CB8AC3E}">
        <p14:creationId xmlns:p14="http://schemas.microsoft.com/office/powerpoint/2010/main" val="410396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75511" y="1730596"/>
            <a:ext cx="7948578" cy="3231654"/>
          </a:xfrm>
          <a:prstGeom prst="rect">
            <a:avLst/>
          </a:prstGeom>
          <a:noFill/>
        </p:spPr>
        <p:txBody>
          <a:bodyPr wrap="square" rtlCol="0">
            <a:spAutoFit/>
          </a:bodyPr>
          <a:lstStyle/>
          <a:p>
            <a:r>
              <a:rPr lang="fr-FR" sz="2400" u="sng" dirty="0" smtClean="0"/>
              <a:t>Présentation de l’exposition « Carlat » en 2023 et début 2024</a:t>
            </a:r>
          </a:p>
          <a:p>
            <a:endParaRPr lang="fr-FR" sz="2400" u="sng" dirty="0" smtClean="0"/>
          </a:p>
          <a:p>
            <a:r>
              <a:rPr lang="fr-FR" sz="2400" dirty="0" smtClean="0"/>
              <a:t>Elle n’est pas sortie en 2023-2024</a:t>
            </a:r>
          </a:p>
          <a:p>
            <a:r>
              <a:rPr lang="fr-FR" sz="2400" dirty="0" smtClean="0"/>
              <a:t>Peut être cet été à Saint Eulalie</a:t>
            </a:r>
            <a:endParaRPr lang="fr-FR" sz="2000" dirty="0" smtClean="0"/>
          </a:p>
          <a:p>
            <a:endParaRPr lang="fr-FR" sz="2000" dirty="0" smtClean="0"/>
          </a:p>
          <a:p>
            <a:r>
              <a:rPr lang="fr-FR" sz="2400" u="sng" dirty="0" err="1" smtClean="0"/>
              <a:t>Participatioin</a:t>
            </a:r>
            <a:r>
              <a:rPr lang="fr-FR" sz="2400" u="sng" dirty="0" smtClean="0"/>
              <a:t> aux réunions des SPR de</a:t>
            </a:r>
          </a:p>
          <a:p>
            <a:endParaRPr lang="fr-FR" sz="2400" u="sng" dirty="0"/>
          </a:p>
          <a:p>
            <a:pPr marL="342900" indent="-342900">
              <a:buFontTx/>
              <a:buChar char="-"/>
            </a:pPr>
            <a:r>
              <a:rPr lang="fr-FR" sz="2000" dirty="0" err="1" smtClean="0"/>
              <a:t>Largentières</a:t>
            </a:r>
            <a:endParaRPr lang="fr-FR" sz="2000" dirty="0" smtClean="0"/>
          </a:p>
          <a:p>
            <a:pPr marL="342900" indent="-342900">
              <a:buFontTx/>
              <a:buChar char="-"/>
            </a:pPr>
            <a:r>
              <a:rPr lang="fr-FR" sz="2000" dirty="0" smtClean="0"/>
              <a:t>Chomerac</a:t>
            </a:r>
          </a:p>
        </p:txBody>
      </p:sp>
      <p:pic>
        <p:nvPicPr>
          <p:cNvPr id="5" name="Image 4" descr="mp_ardeche.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8132" y="206091"/>
            <a:ext cx="1771577" cy="873818"/>
          </a:xfrm>
          <a:prstGeom prst="rect">
            <a:avLst/>
          </a:prstGeom>
        </p:spPr>
      </p:pic>
      <p:sp>
        <p:nvSpPr>
          <p:cNvPr id="6" name="Espace réservé du numéro de diapositive 5"/>
          <p:cNvSpPr>
            <a:spLocks noGrp="1"/>
          </p:cNvSpPr>
          <p:nvPr>
            <p:ph type="sldNum" sz="quarter" idx="12"/>
          </p:nvPr>
        </p:nvSpPr>
        <p:spPr/>
        <p:txBody>
          <a:bodyPr/>
          <a:lstStyle/>
          <a:p>
            <a:fld id="{8354228E-336A-C345-9EDE-63425FF2EB2C}" type="slidenum">
              <a:rPr lang="fr-FR" smtClean="0"/>
              <a:t>9</a:t>
            </a:fld>
            <a:endParaRPr lang="fr-FR"/>
          </a:p>
        </p:txBody>
      </p:sp>
    </p:spTree>
    <p:extLst>
      <p:ext uri="{BB962C8B-B14F-4D97-AF65-F5344CB8AC3E}">
        <p14:creationId xmlns:p14="http://schemas.microsoft.com/office/powerpoint/2010/main" val="7400625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38298</TotalTime>
  <Words>593</Words>
  <Application>Microsoft Macintosh PowerPoint</Application>
  <PresentationFormat>Présentation à l'écran (4:3)</PresentationFormat>
  <Paragraphs>244</Paragraphs>
  <Slides>24</Slides>
  <Notes>9</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bernard leborne</dc:creator>
  <cp:lastModifiedBy>bernard leborne</cp:lastModifiedBy>
  <cp:revision>275</cp:revision>
  <cp:lastPrinted>2015-07-03T15:54:06Z</cp:lastPrinted>
  <dcterms:created xsi:type="dcterms:W3CDTF">2015-06-25T08:26:29Z</dcterms:created>
  <dcterms:modified xsi:type="dcterms:W3CDTF">2024-07-02T16:35:59Z</dcterms:modified>
</cp:coreProperties>
</file>