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9" r:id="rId3"/>
    <p:sldId id="414" r:id="rId4"/>
    <p:sldId id="369" r:id="rId5"/>
    <p:sldId id="423" r:id="rId6"/>
    <p:sldId id="424" r:id="rId7"/>
    <p:sldId id="444" r:id="rId8"/>
    <p:sldId id="445" r:id="rId9"/>
    <p:sldId id="446" r:id="rId10"/>
    <p:sldId id="265" r:id="rId11"/>
    <p:sldId id="266" r:id="rId12"/>
    <p:sldId id="436" r:id="rId13"/>
    <p:sldId id="437" r:id="rId14"/>
    <p:sldId id="413" r:id="rId15"/>
    <p:sldId id="299" r:id="rId16"/>
    <p:sldId id="438" r:id="rId17"/>
    <p:sldId id="439" r:id="rId18"/>
    <p:sldId id="440" r:id="rId19"/>
    <p:sldId id="441" r:id="rId20"/>
    <p:sldId id="442" r:id="rId21"/>
    <p:sldId id="443" r:id="rId22"/>
    <p:sldId id="393" r:id="rId2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4680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9830" autoAdjust="0"/>
  </p:normalViewPr>
  <p:slideViewPr>
    <p:cSldViewPr snapToGrid="0" snapToObjects="1">
      <p:cViewPr varScale="1">
        <p:scale>
          <a:sx n="128" d="100"/>
          <a:sy n="128" d="100"/>
        </p:scale>
        <p:origin x="140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5F7439-7A4A-5E41-8DCB-62FFA05E4B16}" type="datetimeFigureOut">
              <a:rPr lang="fr-FR" smtClean="0"/>
              <a:t>16/10/2024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C6592D1-8EC4-0548-966F-9B97527E476C}" type="slidenum">
              <a:rPr lang="fr-FR" smtClean="0"/>
              <a:t>‹N°›</a:t>
            </a:fld>
            <a:endParaRPr lang="fr-FR"/>
          </a:p>
        </p:txBody>
      </p:sp>
    </p:spTree>
    <p:extLst>
      <p:ext uri="{BB962C8B-B14F-4D97-AF65-F5344CB8AC3E}">
        <p14:creationId xmlns:p14="http://schemas.microsoft.com/office/powerpoint/2010/main" val="31001934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55F62F-4EFC-BD4B-8B6C-3D0814884970}" type="datetimeFigureOut">
              <a:rPr lang="fr-FR" smtClean="0"/>
              <a:t>16/10/2024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3CFF8-5036-EA40-AF5A-835CF317BC69}" type="slidenum">
              <a:rPr lang="fr-FR" smtClean="0"/>
              <a:t>‹N°›</a:t>
            </a:fld>
            <a:endParaRPr lang="fr-FR"/>
          </a:p>
        </p:txBody>
      </p:sp>
    </p:spTree>
    <p:extLst>
      <p:ext uri="{BB962C8B-B14F-4D97-AF65-F5344CB8AC3E}">
        <p14:creationId xmlns:p14="http://schemas.microsoft.com/office/powerpoint/2010/main" val="25560970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8"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Calibri" charset="0"/>
            </a:endParaRPr>
          </a:p>
        </p:txBody>
      </p:sp>
      <p:sp>
        <p:nvSpPr>
          <p:cNvPr id="60419"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35AF23-56E8-8648-B631-B6AB5406E1CD}" type="slidenum">
              <a:rPr lang="fr-FR" sz="1200">
                <a:latin typeface="Calibri" charset="0"/>
              </a:rPr>
              <a:pPr eaLnBrk="1" hangingPunct="1"/>
              <a:t>15</a:t>
            </a:fld>
            <a:endParaRPr lang="fr-FR"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Calibri" charset="0"/>
            </a:endParaRPr>
          </a:p>
        </p:txBody>
      </p:sp>
      <p:sp>
        <p:nvSpPr>
          <p:cNvPr id="71683"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AB9071-00C7-6D45-B2C6-6EFE37262B7D}" type="slidenum">
              <a:rPr lang="fr-FR" sz="1200">
                <a:latin typeface="Calibri" charset="0"/>
              </a:rPr>
              <a:pPr eaLnBrk="1" hangingPunct="1"/>
              <a:t>16</a:t>
            </a:fld>
            <a:endParaRPr lang="fr-FR"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Calibri" charset="0"/>
            </a:endParaRPr>
          </a:p>
        </p:txBody>
      </p:sp>
      <p:sp>
        <p:nvSpPr>
          <p:cNvPr id="28675"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4D1AC3-A528-F842-B568-B95E162C07CE}" type="slidenum">
              <a:rPr lang="fr-FR" sz="1200">
                <a:latin typeface="Calibri" charset="0"/>
              </a:rPr>
              <a:pPr eaLnBrk="1" hangingPunct="1"/>
              <a:t>17</a:t>
            </a:fld>
            <a:endParaRPr lang="fr-FR"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Calibri" charset="0"/>
            </a:endParaRPr>
          </a:p>
        </p:txBody>
      </p:sp>
      <p:sp>
        <p:nvSpPr>
          <p:cNvPr id="28675"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E4D1AC3-A528-F842-B568-B95E162C07CE}" type="slidenum">
              <a:rPr lang="fr-FR" sz="1200">
                <a:latin typeface="Calibri" charset="0"/>
              </a:rPr>
              <a:pPr eaLnBrk="1" hangingPunct="1"/>
              <a:t>18</a:t>
            </a:fld>
            <a:endParaRPr lang="fr-FR"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1682"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Calibri" charset="0"/>
            </a:endParaRPr>
          </a:p>
        </p:txBody>
      </p:sp>
      <p:sp>
        <p:nvSpPr>
          <p:cNvPr id="71683"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AB9071-00C7-6D45-B2C6-6EFE37262B7D}" type="slidenum">
              <a:rPr lang="fr-FR" sz="1200">
                <a:latin typeface="Calibri" charset="0"/>
              </a:rPr>
              <a:pPr eaLnBrk="1" hangingPunct="1"/>
              <a:t>19</a:t>
            </a:fld>
            <a:endParaRPr lang="fr-FR"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3730"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Calibri" charset="0"/>
            </a:endParaRPr>
          </a:p>
        </p:txBody>
      </p:sp>
      <p:sp>
        <p:nvSpPr>
          <p:cNvPr id="73731"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13D7E0-EA7C-E242-85AD-37355B961560}" type="slidenum">
              <a:rPr lang="fr-FR" sz="1200">
                <a:latin typeface="Calibri" charset="0"/>
              </a:rPr>
              <a:pPr eaLnBrk="1" hangingPunct="1"/>
              <a:t>20</a:t>
            </a:fld>
            <a:endParaRPr lang="fr-FR"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5778"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Calibri" charset="0"/>
            </a:endParaRPr>
          </a:p>
        </p:txBody>
      </p:sp>
      <p:sp>
        <p:nvSpPr>
          <p:cNvPr id="75779"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7F7F49-832E-FA49-B9B7-E16F6D054E18}" type="slidenum">
              <a:rPr lang="fr-FR" sz="1200">
                <a:latin typeface="Calibri" charset="0"/>
              </a:rPr>
              <a:pPr eaLnBrk="1" hangingPunct="1"/>
              <a:t>21</a:t>
            </a:fld>
            <a:endParaRPr lang="fr-FR"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atin typeface="Calibri" charset="0"/>
            </a:endParaRPr>
          </a:p>
        </p:txBody>
      </p:sp>
      <p:sp>
        <p:nvSpPr>
          <p:cNvPr id="56323"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87FAFE-E1FA-1149-9A8A-8B7A5D2739EA}" type="slidenum">
              <a:rPr lang="fr-FR" sz="1200">
                <a:latin typeface="Calibri" charset="0"/>
              </a:rPr>
              <a:pPr eaLnBrk="1" hangingPunct="1"/>
              <a:t>22</a:t>
            </a:fld>
            <a:endParaRPr lang="fr-FR"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27948675-B83E-B140-BDA2-53844309406E}" type="datetime1">
              <a:rPr lang="fr-FR" smtClean="0"/>
              <a:t>16/10/2024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54228E-336A-C345-9EDE-63425FF2EB2C}" type="slidenum">
              <a:rPr lang="fr-FR" smtClean="0"/>
              <a:t>‹N°›</a:t>
            </a:fld>
            <a:endParaRPr lang="fr-FR"/>
          </a:p>
        </p:txBody>
      </p:sp>
    </p:spTree>
    <p:extLst>
      <p:ext uri="{BB962C8B-B14F-4D97-AF65-F5344CB8AC3E}">
        <p14:creationId xmlns:p14="http://schemas.microsoft.com/office/powerpoint/2010/main" val="99432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89CC5F9-8DAD-3746-BC2A-FD8119B58247}" type="datetime1">
              <a:rPr lang="fr-FR" smtClean="0"/>
              <a:t>16/10/2024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54228E-336A-C345-9EDE-63425FF2EB2C}" type="slidenum">
              <a:rPr lang="fr-FR" smtClean="0"/>
              <a:t>‹N°›</a:t>
            </a:fld>
            <a:endParaRPr lang="fr-FR"/>
          </a:p>
        </p:txBody>
      </p:sp>
    </p:spTree>
    <p:extLst>
      <p:ext uri="{BB962C8B-B14F-4D97-AF65-F5344CB8AC3E}">
        <p14:creationId xmlns:p14="http://schemas.microsoft.com/office/powerpoint/2010/main" val="2983855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151FAE-BA93-F64B-9DFB-770D5F0B2315}" type="datetime1">
              <a:rPr lang="fr-FR" smtClean="0"/>
              <a:t>16/10/2024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54228E-336A-C345-9EDE-63425FF2EB2C}" type="slidenum">
              <a:rPr lang="fr-FR" smtClean="0"/>
              <a:t>‹N°›</a:t>
            </a:fld>
            <a:endParaRPr lang="fr-FR"/>
          </a:p>
        </p:txBody>
      </p:sp>
    </p:spTree>
    <p:extLst>
      <p:ext uri="{BB962C8B-B14F-4D97-AF65-F5344CB8AC3E}">
        <p14:creationId xmlns:p14="http://schemas.microsoft.com/office/powerpoint/2010/main" val="29167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9FB56B2-F227-7A41-9A4F-31B8B74DC90B}" type="datetime1">
              <a:rPr lang="fr-FR" smtClean="0"/>
              <a:t>16/10/2024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54228E-336A-C345-9EDE-63425FF2EB2C}" type="slidenum">
              <a:rPr lang="fr-FR" smtClean="0"/>
              <a:t>‹N°›</a:t>
            </a:fld>
            <a:endParaRPr lang="fr-FR"/>
          </a:p>
        </p:txBody>
      </p:sp>
    </p:spTree>
    <p:extLst>
      <p:ext uri="{BB962C8B-B14F-4D97-AF65-F5344CB8AC3E}">
        <p14:creationId xmlns:p14="http://schemas.microsoft.com/office/powerpoint/2010/main" val="318011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44ECE61-306A-7F49-8162-0320E940E805}" type="datetime1">
              <a:rPr lang="fr-FR" smtClean="0"/>
              <a:t>16/10/2024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54228E-336A-C345-9EDE-63425FF2EB2C}" type="slidenum">
              <a:rPr lang="fr-FR" smtClean="0"/>
              <a:t>‹N°›</a:t>
            </a:fld>
            <a:endParaRPr lang="fr-FR"/>
          </a:p>
        </p:txBody>
      </p:sp>
    </p:spTree>
    <p:extLst>
      <p:ext uri="{BB962C8B-B14F-4D97-AF65-F5344CB8AC3E}">
        <p14:creationId xmlns:p14="http://schemas.microsoft.com/office/powerpoint/2010/main" val="327231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D1ED7E4-4F5F-4647-A6DD-F9130322615C}" type="datetime1">
              <a:rPr lang="fr-FR" smtClean="0"/>
              <a:t>16/10/2024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54228E-336A-C345-9EDE-63425FF2EB2C}" type="slidenum">
              <a:rPr lang="fr-FR" smtClean="0"/>
              <a:t>‹N°›</a:t>
            </a:fld>
            <a:endParaRPr lang="fr-FR"/>
          </a:p>
        </p:txBody>
      </p:sp>
    </p:spTree>
    <p:extLst>
      <p:ext uri="{BB962C8B-B14F-4D97-AF65-F5344CB8AC3E}">
        <p14:creationId xmlns:p14="http://schemas.microsoft.com/office/powerpoint/2010/main" val="307094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0FE160F-ED5F-DF43-ABA0-33FC35D54751}" type="datetime1">
              <a:rPr lang="fr-FR" smtClean="0"/>
              <a:t>16/10/2024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54228E-336A-C345-9EDE-63425FF2EB2C}" type="slidenum">
              <a:rPr lang="fr-FR" smtClean="0"/>
              <a:t>‹N°›</a:t>
            </a:fld>
            <a:endParaRPr lang="fr-FR"/>
          </a:p>
        </p:txBody>
      </p:sp>
    </p:spTree>
    <p:extLst>
      <p:ext uri="{BB962C8B-B14F-4D97-AF65-F5344CB8AC3E}">
        <p14:creationId xmlns:p14="http://schemas.microsoft.com/office/powerpoint/2010/main" val="141809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2FC0C90F-2951-FD47-88B4-3E1DEA37E74B}" type="datetime1">
              <a:rPr lang="fr-FR" smtClean="0"/>
              <a:t>16/10/2024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54228E-336A-C345-9EDE-63425FF2EB2C}" type="slidenum">
              <a:rPr lang="fr-FR" smtClean="0"/>
              <a:t>‹N°›</a:t>
            </a:fld>
            <a:endParaRPr lang="fr-FR"/>
          </a:p>
        </p:txBody>
      </p:sp>
    </p:spTree>
    <p:extLst>
      <p:ext uri="{BB962C8B-B14F-4D97-AF65-F5344CB8AC3E}">
        <p14:creationId xmlns:p14="http://schemas.microsoft.com/office/powerpoint/2010/main" val="322290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703109-C7EF-8248-B05D-948AD34D75A1}" type="datetime1">
              <a:rPr lang="fr-FR" smtClean="0"/>
              <a:t>16/10/2024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54228E-336A-C345-9EDE-63425FF2EB2C}" type="slidenum">
              <a:rPr lang="fr-FR" smtClean="0"/>
              <a:t>‹N°›</a:t>
            </a:fld>
            <a:endParaRPr lang="fr-FR"/>
          </a:p>
        </p:txBody>
      </p:sp>
    </p:spTree>
    <p:extLst>
      <p:ext uri="{BB962C8B-B14F-4D97-AF65-F5344CB8AC3E}">
        <p14:creationId xmlns:p14="http://schemas.microsoft.com/office/powerpoint/2010/main" val="728438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68A261D-53A2-4048-914C-000195FF0507}" type="datetime1">
              <a:rPr lang="fr-FR" smtClean="0"/>
              <a:t>16/10/2024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54228E-336A-C345-9EDE-63425FF2EB2C}" type="slidenum">
              <a:rPr lang="fr-FR" smtClean="0"/>
              <a:t>‹N°›</a:t>
            </a:fld>
            <a:endParaRPr lang="fr-FR"/>
          </a:p>
        </p:txBody>
      </p:sp>
    </p:spTree>
    <p:extLst>
      <p:ext uri="{BB962C8B-B14F-4D97-AF65-F5344CB8AC3E}">
        <p14:creationId xmlns:p14="http://schemas.microsoft.com/office/powerpoint/2010/main" val="3866155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34204209-4A3E-914A-89CB-E9BBC9B33FAF}" type="datetime1">
              <a:rPr lang="fr-FR" smtClean="0"/>
              <a:t>16/10/2024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54228E-336A-C345-9EDE-63425FF2EB2C}" type="slidenum">
              <a:rPr lang="fr-FR" smtClean="0"/>
              <a:t>‹N°›</a:t>
            </a:fld>
            <a:endParaRPr lang="fr-FR"/>
          </a:p>
        </p:txBody>
      </p:sp>
    </p:spTree>
    <p:extLst>
      <p:ext uri="{BB962C8B-B14F-4D97-AF65-F5344CB8AC3E}">
        <p14:creationId xmlns:p14="http://schemas.microsoft.com/office/powerpoint/2010/main" val="335269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EA1FC-37A2-BD44-A0C7-424108F18298}" type="datetime1">
              <a:rPr lang="fr-FR" smtClean="0"/>
              <a:t>16/10/2024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4228E-336A-C345-9EDE-63425FF2EB2C}" type="slidenum">
              <a:rPr lang="fr-FR" smtClean="0"/>
              <a:t>‹N°›</a:t>
            </a:fld>
            <a:endParaRPr lang="fr-FR"/>
          </a:p>
        </p:txBody>
      </p:sp>
    </p:spTree>
    <p:extLst>
      <p:ext uri="{BB962C8B-B14F-4D97-AF65-F5344CB8AC3E}">
        <p14:creationId xmlns:p14="http://schemas.microsoft.com/office/powerpoint/2010/main" val="3312701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372787" y="2808486"/>
            <a:ext cx="4380276" cy="2185214"/>
          </a:xfrm>
          <a:prstGeom prst="rect">
            <a:avLst/>
          </a:prstGeom>
          <a:noFill/>
        </p:spPr>
        <p:txBody>
          <a:bodyPr wrap="none" rtlCol="0">
            <a:spAutoFit/>
          </a:bodyPr>
          <a:lstStyle/>
          <a:p>
            <a:pPr algn="ctr"/>
            <a:r>
              <a:rPr lang="fr-FR" sz="4000" dirty="0"/>
              <a:t>Assemblée générale </a:t>
            </a:r>
          </a:p>
          <a:p>
            <a:pPr algn="ctr"/>
            <a:r>
              <a:rPr lang="fr-FR" sz="3200" dirty="0"/>
              <a:t>du 8 juillet 2023</a:t>
            </a:r>
          </a:p>
          <a:p>
            <a:pPr algn="ctr"/>
            <a:endParaRPr lang="fr-FR" sz="3200" dirty="0"/>
          </a:p>
          <a:p>
            <a:pPr algn="ctr"/>
            <a:r>
              <a:rPr lang="fr-FR" sz="3200" dirty="0"/>
              <a:t>L’Espinas</a:t>
            </a:r>
          </a:p>
        </p:txBody>
      </p:sp>
      <p:grpSp>
        <p:nvGrpSpPr>
          <p:cNvPr id="4" name="Grouper 3"/>
          <p:cNvGrpSpPr/>
          <p:nvPr/>
        </p:nvGrpSpPr>
        <p:grpSpPr>
          <a:xfrm>
            <a:off x="367799" y="507538"/>
            <a:ext cx="3614330" cy="1750369"/>
            <a:chOff x="546643" y="2831607"/>
            <a:chExt cx="3853190" cy="2080824"/>
          </a:xfrm>
        </p:grpSpPr>
        <p:pic>
          <p:nvPicPr>
            <p:cNvPr id="2" name="Image 1" descr="logo_mpf_ardeche_377c.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6643" y="2831607"/>
              <a:ext cx="3853190" cy="1543088"/>
            </a:xfrm>
            <a:prstGeom prst="rect">
              <a:avLst/>
            </a:prstGeom>
          </p:spPr>
        </p:pic>
        <p:sp>
          <p:nvSpPr>
            <p:cNvPr id="3" name="ZoneTexte 2"/>
            <p:cNvSpPr txBox="1"/>
            <p:nvPr/>
          </p:nvSpPr>
          <p:spPr>
            <a:xfrm>
              <a:off x="972013" y="4327655"/>
              <a:ext cx="2665413" cy="584776"/>
            </a:xfrm>
            <a:prstGeom prst="rect">
              <a:avLst/>
            </a:prstGeom>
            <a:noFill/>
          </p:spPr>
          <p:txBody>
            <a:bodyPr wrap="none" rtlCol="0">
              <a:spAutoFit/>
            </a:bodyPr>
            <a:lstStyle/>
            <a:p>
              <a:r>
                <a:rPr lang="fr-FR" sz="1600" dirty="0"/>
                <a:t>Délégation de </a:t>
              </a:r>
            </a:p>
            <a:p>
              <a:r>
                <a:rPr lang="fr-FR" sz="1600" dirty="0"/>
                <a:t>Maisons Paysannes de France</a:t>
              </a:r>
            </a:p>
          </p:txBody>
        </p:sp>
      </p:grpSp>
      <p:sp>
        <p:nvSpPr>
          <p:cNvPr id="6" name="Espace réservé du numéro de diapositive 5"/>
          <p:cNvSpPr>
            <a:spLocks noGrp="1"/>
          </p:cNvSpPr>
          <p:nvPr>
            <p:ph type="sldNum" sz="quarter" idx="12"/>
          </p:nvPr>
        </p:nvSpPr>
        <p:spPr/>
        <p:txBody>
          <a:bodyPr/>
          <a:lstStyle/>
          <a:p>
            <a:fld id="{8354228E-336A-C345-9EDE-63425FF2EB2C}" type="slidenum">
              <a:rPr lang="fr-FR" smtClean="0"/>
              <a:t>1</a:t>
            </a:fld>
            <a:endParaRPr lang="fr-FR"/>
          </a:p>
        </p:txBody>
      </p:sp>
      <p:sp>
        <p:nvSpPr>
          <p:cNvPr id="5" name="ZoneTexte 4"/>
          <p:cNvSpPr txBox="1"/>
          <p:nvPr/>
        </p:nvSpPr>
        <p:spPr>
          <a:xfrm>
            <a:off x="2053775" y="5738847"/>
            <a:ext cx="5135052" cy="369332"/>
          </a:xfrm>
          <a:prstGeom prst="rect">
            <a:avLst/>
          </a:prstGeom>
          <a:noFill/>
        </p:spPr>
        <p:txBody>
          <a:bodyPr wrap="none" rtlCol="0">
            <a:spAutoFit/>
          </a:bodyPr>
          <a:lstStyle/>
          <a:p>
            <a:r>
              <a:rPr lang="fr-FR" dirty="0"/>
              <a:t>Bernard Leborne    </a:t>
            </a:r>
            <a:r>
              <a:rPr lang="fr-FR" dirty="0" err="1"/>
              <a:t>ardeche@maisons-paysannes.org</a:t>
            </a:r>
            <a:r>
              <a:rPr lang="fr-FR" dirty="0"/>
              <a:t>    </a:t>
            </a:r>
          </a:p>
        </p:txBody>
      </p:sp>
    </p:spTree>
    <p:extLst>
      <p:ext uri="{BB962C8B-B14F-4D97-AF65-F5344CB8AC3E}">
        <p14:creationId xmlns:p14="http://schemas.microsoft.com/office/powerpoint/2010/main" val="262768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559" y="1350301"/>
            <a:ext cx="7202658" cy="923330"/>
          </a:xfrm>
          <a:prstGeom prst="rect">
            <a:avLst/>
          </a:prstGeom>
        </p:spPr>
        <p:txBody>
          <a:bodyPr wrap="square">
            <a:spAutoFit/>
          </a:bodyPr>
          <a:lstStyle/>
          <a:p>
            <a:endParaRPr lang="fr-FR" dirty="0"/>
          </a:p>
          <a:p>
            <a:endParaRPr lang="fr-FR" dirty="0"/>
          </a:p>
          <a:p>
            <a:endParaRPr lang="fr-FR" dirty="0"/>
          </a:p>
        </p:txBody>
      </p:sp>
      <p:sp>
        <p:nvSpPr>
          <p:cNvPr id="3" name="ZoneTexte 2"/>
          <p:cNvSpPr txBox="1"/>
          <p:nvPr/>
        </p:nvSpPr>
        <p:spPr>
          <a:xfrm>
            <a:off x="109737" y="1735026"/>
            <a:ext cx="9034263" cy="4770537"/>
          </a:xfrm>
          <a:prstGeom prst="rect">
            <a:avLst/>
          </a:prstGeom>
          <a:noFill/>
        </p:spPr>
        <p:txBody>
          <a:bodyPr wrap="square" rtlCol="0">
            <a:spAutoFit/>
          </a:bodyPr>
          <a:lstStyle/>
          <a:p>
            <a:r>
              <a:rPr lang="fr-FR" sz="2400" b="1" dirty="0"/>
              <a:t>    Evolution des adhésions:</a:t>
            </a:r>
          </a:p>
          <a:p>
            <a:endParaRPr lang="fr-FR" sz="2000" dirty="0"/>
          </a:p>
          <a:p>
            <a:r>
              <a:rPr lang="fr-FR" sz="2000" dirty="0"/>
              <a:t>Ancien mode de comptage en « individus »</a:t>
            </a:r>
          </a:p>
          <a:p>
            <a:endParaRPr lang="fr-FR" sz="2000" dirty="0"/>
          </a:p>
          <a:p>
            <a:r>
              <a:rPr lang="fr-FR" sz="2000" dirty="0"/>
              <a:t>2008    2009    2010    2011    2012    2013    2014    2015    2016   2017  2018</a:t>
            </a:r>
          </a:p>
          <a:p>
            <a:r>
              <a:rPr lang="fr-FR" sz="2000" dirty="0"/>
              <a:t>  49         41        43        44         41         37         50        70	   77		87     101    </a:t>
            </a:r>
          </a:p>
          <a:p>
            <a:endParaRPr lang="fr-FR" sz="2000" dirty="0"/>
          </a:p>
          <a:p>
            <a:endParaRPr lang="fr-FR" sz="2000" dirty="0"/>
          </a:p>
          <a:p>
            <a:pPr marL="457200" indent="-457200">
              <a:buAutoNum type="arabicPlain" startAt="2019"/>
            </a:pPr>
            <a:r>
              <a:rPr lang="fr-FR" sz="2000" dirty="0"/>
              <a:t>    2020	   2021 	2022 </a:t>
            </a:r>
            <a:r>
              <a:rPr lang="fr-FR" sz="2000" i="1" dirty="0"/>
              <a:t>( 06) 2023</a:t>
            </a:r>
          </a:p>
          <a:p>
            <a:r>
              <a:rPr lang="fr-FR" sz="2000" dirty="0"/>
              <a:t>  96        80           93	  94	        </a:t>
            </a:r>
            <a:r>
              <a:rPr lang="fr-FR" sz="2000" i="1" dirty="0"/>
              <a:t> 88</a:t>
            </a:r>
          </a:p>
          <a:p>
            <a:endParaRPr lang="fr-FR" sz="2000" dirty="0"/>
          </a:p>
          <a:p>
            <a:endParaRPr lang="fr-FR" sz="2000" dirty="0"/>
          </a:p>
          <a:p>
            <a:endParaRPr lang="fr-FR" sz="2000" dirty="0">
              <a:solidFill>
                <a:srgbClr val="FF0000"/>
              </a:solidFill>
            </a:endParaRPr>
          </a:p>
          <a:p>
            <a:r>
              <a:rPr lang="fr-FR" sz="2000" dirty="0">
                <a:solidFill>
                  <a:schemeClr val="tx2">
                    <a:lumMod val="60000"/>
                    <a:lumOff val="40000"/>
                  </a:schemeClr>
                </a:solidFill>
              </a:rPr>
              <a:t>								</a:t>
            </a:r>
          </a:p>
          <a:p>
            <a:endParaRPr lang="fr-FR" sz="2000" dirty="0"/>
          </a:p>
        </p:txBody>
      </p:sp>
      <p:pic>
        <p:nvPicPr>
          <p:cNvPr id="5" name="Image 4" descr="mp_ardech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
        <p:nvSpPr>
          <p:cNvPr id="6" name="Espace réservé du numéro de diapositive 5"/>
          <p:cNvSpPr>
            <a:spLocks noGrp="1"/>
          </p:cNvSpPr>
          <p:nvPr>
            <p:ph type="sldNum" sz="quarter" idx="12"/>
          </p:nvPr>
        </p:nvSpPr>
        <p:spPr/>
        <p:txBody>
          <a:bodyPr/>
          <a:lstStyle/>
          <a:p>
            <a:fld id="{8354228E-336A-C345-9EDE-63425FF2EB2C}" type="slidenum">
              <a:rPr lang="fr-FR" smtClean="0"/>
              <a:t>10</a:t>
            </a:fld>
            <a:endParaRPr lang="fr-FR" dirty="0"/>
          </a:p>
        </p:txBody>
      </p:sp>
    </p:spTree>
    <p:extLst>
      <p:ext uri="{BB962C8B-B14F-4D97-AF65-F5344CB8AC3E}">
        <p14:creationId xmlns:p14="http://schemas.microsoft.com/office/powerpoint/2010/main" val="3178647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39558" y="1199754"/>
            <a:ext cx="8228067" cy="5601534"/>
          </a:xfrm>
          <a:prstGeom prst="rect">
            <a:avLst/>
          </a:prstGeom>
          <a:noFill/>
        </p:spPr>
        <p:txBody>
          <a:bodyPr wrap="square" rtlCol="0">
            <a:spAutoFit/>
          </a:bodyPr>
          <a:lstStyle/>
          <a:p>
            <a:r>
              <a:rPr lang="fr-FR" sz="2400" b="1" dirty="0">
                <a:solidFill>
                  <a:srgbClr val="000000"/>
                </a:solidFill>
              </a:rPr>
              <a:t>Situation financière		    2020	        </a:t>
            </a:r>
            <a:r>
              <a:rPr lang="fr-FR" sz="2400" b="1" dirty="0"/>
              <a:t>2021	    2022 </a:t>
            </a:r>
          </a:p>
          <a:p>
            <a:endParaRPr lang="fr-FR" b="1" dirty="0">
              <a:solidFill>
                <a:srgbClr val="000000"/>
              </a:solidFill>
            </a:endParaRPr>
          </a:p>
          <a:p>
            <a:r>
              <a:rPr lang="fr-FR" dirty="0">
                <a:solidFill>
                  <a:srgbClr val="000000"/>
                </a:solidFill>
              </a:rPr>
              <a:t>Adhésions, dons			        	    1598,08        </a:t>
            </a:r>
            <a:r>
              <a:rPr lang="fr-FR" dirty="0"/>
              <a:t>1482,33	     1838,46</a:t>
            </a:r>
          </a:p>
          <a:p>
            <a:r>
              <a:rPr lang="fr-FR" dirty="0"/>
              <a:t>Stages, expos, sorties			           0,00          100,00	     1777,21</a:t>
            </a:r>
          </a:p>
          <a:p>
            <a:r>
              <a:rPr lang="fr-FR" dirty="0"/>
              <a:t>Vente livres, catalogues  	       	    1212,36	  580,74	       531,36</a:t>
            </a:r>
          </a:p>
          <a:p>
            <a:r>
              <a:rPr lang="fr-FR" dirty="0">
                <a:solidFill>
                  <a:srgbClr val="000000"/>
                </a:solidFill>
              </a:rPr>
              <a:t>autres				         		   				       118,48</a:t>
            </a:r>
          </a:p>
          <a:p>
            <a:r>
              <a:rPr lang="fr-FR" dirty="0">
                <a:solidFill>
                  <a:srgbClr val="000000"/>
                </a:solidFill>
              </a:rPr>
              <a:t>					</a:t>
            </a:r>
            <a:r>
              <a:rPr lang="fr-FR" b="1" dirty="0">
                <a:solidFill>
                  <a:srgbClr val="000000"/>
                </a:solidFill>
              </a:rPr>
              <a:t>	        	    2810,44	 2163,07	     4266,11		</a:t>
            </a:r>
          </a:p>
          <a:p>
            <a:r>
              <a:rPr lang="fr-FR" b="1" dirty="0">
                <a:solidFill>
                  <a:srgbClr val="000000"/>
                </a:solidFill>
              </a:rPr>
              <a:t>	</a:t>
            </a:r>
          </a:p>
          <a:p>
            <a:r>
              <a:rPr lang="fr-FR" dirty="0">
                <a:solidFill>
                  <a:srgbClr val="000000"/>
                </a:solidFill>
              </a:rPr>
              <a:t>achats livres				        	      100,00</a:t>
            </a:r>
          </a:p>
          <a:p>
            <a:r>
              <a:rPr lang="fr-FR" dirty="0">
                <a:solidFill>
                  <a:srgbClr val="000000"/>
                </a:solidFill>
              </a:rPr>
              <a:t>coût des stages				  		           322,00	       367,31</a:t>
            </a:r>
          </a:p>
          <a:p>
            <a:r>
              <a:rPr lang="fr-FR" dirty="0">
                <a:solidFill>
                  <a:srgbClr val="000000"/>
                </a:solidFill>
              </a:rPr>
              <a:t>Associations amies			               210,00          110.00	       150,00</a:t>
            </a:r>
            <a:endParaRPr lang="fr-FR" dirty="0">
              <a:solidFill>
                <a:srgbClr val="7F7F7F"/>
              </a:solidFill>
            </a:endParaRPr>
          </a:p>
          <a:p>
            <a:r>
              <a:rPr lang="fr-FR" dirty="0">
                <a:solidFill>
                  <a:srgbClr val="000000"/>
                </a:solidFill>
              </a:rPr>
              <a:t>catalogues et impression	             </a:t>
            </a:r>
          </a:p>
          <a:p>
            <a:r>
              <a:rPr lang="fr-FR" dirty="0">
                <a:solidFill>
                  <a:srgbClr val="000000"/>
                </a:solidFill>
              </a:rPr>
              <a:t>Fournitures, poste, </a:t>
            </a:r>
            <a:r>
              <a:rPr lang="fr-FR" dirty="0" err="1">
                <a:solidFill>
                  <a:srgbClr val="000000"/>
                </a:solidFill>
              </a:rPr>
              <a:t>déplacts</a:t>
            </a:r>
            <a:r>
              <a:rPr lang="mr-IN" dirty="0">
                <a:solidFill>
                  <a:srgbClr val="000000"/>
                </a:solidFill>
              </a:rPr>
              <a:t>…</a:t>
            </a:r>
            <a:r>
              <a:rPr lang="fr-FR" dirty="0">
                <a:solidFill>
                  <a:srgbClr val="000000"/>
                </a:solidFill>
              </a:rPr>
              <a:t>	      391,85	  </a:t>
            </a:r>
            <a:r>
              <a:rPr lang="fr-FR" dirty="0">
                <a:solidFill>
                  <a:srgbClr val="7F7F7F"/>
                </a:solidFill>
              </a:rPr>
              <a:t> 268,99	        712,23</a:t>
            </a:r>
            <a:r>
              <a:rPr lang="fr-FR" b="1" dirty="0">
                <a:solidFill>
                  <a:srgbClr val="000000"/>
                </a:solidFill>
              </a:rPr>
              <a:t>						              			     701,85€	   700,79	      1492,69</a:t>
            </a:r>
          </a:p>
          <a:p>
            <a:endParaRPr lang="fr-FR" sz="1000" b="1" dirty="0">
              <a:solidFill>
                <a:srgbClr val="000000"/>
              </a:solidFill>
            </a:endParaRPr>
          </a:p>
          <a:p>
            <a:r>
              <a:rPr lang="fr-FR" b="1" dirty="0">
                <a:solidFill>
                  <a:srgbClr val="000000"/>
                </a:solidFill>
              </a:rPr>
              <a:t>	résultat				             2108,59€      1462,28 €     2773,42€</a:t>
            </a:r>
          </a:p>
          <a:p>
            <a:endParaRPr lang="fr-FR" b="1" dirty="0">
              <a:solidFill>
                <a:srgbClr val="7F7F7F"/>
              </a:solidFill>
            </a:endParaRPr>
          </a:p>
          <a:p>
            <a:r>
              <a:rPr lang="fr-FR" b="1" dirty="0">
                <a:solidFill>
                  <a:srgbClr val="000000"/>
                </a:solidFill>
              </a:rPr>
              <a:t>	</a:t>
            </a:r>
            <a:r>
              <a:rPr lang="fr-FR" b="1" dirty="0">
                <a:solidFill>
                  <a:schemeClr val="tx1">
                    <a:lumMod val="50000"/>
                    <a:lumOff val="50000"/>
                  </a:schemeClr>
                </a:solidFill>
              </a:rPr>
              <a:t>Trésorerie CC et caisse	        	    6225,34€	 8287,89€     4351,54€</a:t>
            </a:r>
          </a:p>
          <a:p>
            <a:r>
              <a:rPr lang="fr-FR" b="1" dirty="0">
                <a:solidFill>
                  <a:schemeClr val="tx1">
                    <a:lumMod val="50000"/>
                    <a:lumOff val="50000"/>
                  </a:schemeClr>
                </a:solidFill>
              </a:rPr>
              <a:t>	livret				               620,14 €        622,97€      8736,36€</a:t>
            </a:r>
          </a:p>
          <a:p>
            <a:r>
              <a:rPr lang="fr-FR" b="1" dirty="0">
                <a:solidFill>
                  <a:srgbClr val="000000"/>
                </a:solidFill>
              </a:rPr>
              <a:t>							    6845,48 €	  8900,86 €  13194,026€</a:t>
            </a:r>
            <a:endParaRPr lang="fr-FR" b="1" dirty="0">
              <a:solidFill>
                <a:srgbClr val="7F7F7F"/>
              </a:solidFill>
            </a:endParaRPr>
          </a:p>
        </p:txBody>
      </p:sp>
      <p:pic>
        <p:nvPicPr>
          <p:cNvPr id="4" name="Image 3" descr="mp_ardech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
        <p:nvSpPr>
          <p:cNvPr id="5" name="Espace réservé du numéro de diapositive 4"/>
          <p:cNvSpPr>
            <a:spLocks noGrp="1"/>
          </p:cNvSpPr>
          <p:nvPr>
            <p:ph type="sldNum" sz="quarter" idx="12"/>
          </p:nvPr>
        </p:nvSpPr>
        <p:spPr/>
        <p:txBody>
          <a:bodyPr/>
          <a:lstStyle/>
          <a:p>
            <a:fld id="{8354228E-336A-C345-9EDE-63425FF2EB2C}" type="slidenum">
              <a:rPr lang="fr-FR" smtClean="0"/>
              <a:t>11</a:t>
            </a:fld>
            <a:endParaRPr lang="fr-FR"/>
          </a:p>
        </p:txBody>
      </p:sp>
    </p:spTree>
    <p:extLst>
      <p:ext uri="{BB962C8B-B14F-4D97-AF65-F5344CB8AC3E}">
        <p14:creationId xmlns:p14="http://schemas.microsoft.com/office/powerpoint/2010/main" val="2262958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p_ardech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
        <p:nvSpPr>
          <p:cNvPr id="5" name="Espace réservé du numéro de diapositive 4"/>
          <p:cNvSpPr>
            <a:spLocks noGrp="1"/>
          </p:cNvSpPr>
          <p:nvPr>
            <p:ph type="sldNum" sz="quarter" idx="12"/>
          </p:nvPr>
        </p:nvSpPr>
        <p:spPr/>
        <p:txBody>
          <a:bodyPr/>
          <a:lstStyle/>
          <a:p>
            <a:fld id="{8354228E-336A-C345-9EDE-63425FF2EB2C}" type="slidenum">
              <a:rPr lang="fr-FR" smtClean="0"/>
              <a:t>12</a:t>
            </a:fld>
            <a:endParaRPr lang="fr-FR"/>
          </a:p>
        </p:txBody>
      </p:sp>
      <p:sp>
        <p:nvSpPr>
          <p:cNvPr id="2" name="ZoneTexte 1"/>
          <p:cNvSpPr txBox="1"/>
          <p:nvPr/>
        </p:nvSpPr>
        <p:spPr>
          <a:xfrm>
            <a:off x="1081759" y="1740470"/>
            <a:ext cx="5432597" cy="4524315"/>
          </a:xfrm>
          <a:prstGeom prst="rect">
            <a:avLst/>
          </a:prstGeom>
          <a:noFill/>
        </p:spPr>
        <p:txBody>
          <a:bodyPr wrap="none" rtlCol="0">
            <a:spAutoFit/>
          </a:bodyPr>
          <a:lstStyle/>
          <a:p>
            <a:r>
              <a:rPr lang="fr-FR" sz="2400" b="1" dirty="0"/>
              <a:t>Situation financière du 1</a:t>
            </a:r>
            <a:r>
              <a:rPr lang="fr-FR" sz="2400" b="1" baseline="30000" dirty="0"/>
              <a:t>er</a:t>
            </a:r>
            <a:r>
              <a:rPr lang="fr-FR" sz="2400" b="1" dirty="0"/>
              <a:t> semestre 2023</a:t>
            </a:r>
          </a:p>
          <a:p>
            <a:endParaRPr lang="fr-FR" sz="2400" b="1" dirty="0"/>
          </a:p>
          <a:p>
            <a:r>
              <a:rPr lang="fr-FR" sz="2000" dirty="0"/>
              <a:t>Cotisations					600,15</a:t>
            </a:r>
          </a:p>
          <a:p>
            <a:r>
              <a:rPr lang="fr-FR" sz="2000" dirty="0"/>
              <a:t>Vente recueils				  80,00</a:t>
            </a:r>
          </a:p>
          <a:p>
            <a:r>
              <a:rPr lang="fr-FR" sz="2000" dirty="0"/>
              <a:t>Facturation ateliers			250,00</a:t>
            </a:r>
          </a:p>
          <a:p>
            <a:r>
              <a:rPr lang="fr-FR" sz="2000" dirty="0"/>
              <a:t>							</a:t>
            </a:r>
            <a:r>
              <a:rPr lang="fr-FR" sz="2000" b="1" dirty="0"/>
              <a:t>930,15</a:t>
            </a:r>
          </a:p>
          <a:p>
            <a:endParaRPr lang="fr-FR" sz="2000" dirty="0"/>
          </a:p>
          <a:p>
            <a:r>
              <a:rPr lang="fr-FR" sz="2000" dirty="0"/>
              <a:t>Réimpression « 4 pages »		270,00</a:t>
            </a:r>
          </a:p>
          <a:p>
            <a:r>
              <a:rPr lang="fr-FR" sz="2000" dirty="0"/>
              <a:t>Papeterie					  62,65</a:t>
            </a:r>
          </a:p>
          <a:p>
            <a:r>
              <a:rPr lang="fr-FR" sz="2000" dirty="0"/>
              <a:t>Frais ateliers					140,00</a:t>
            </a:r>
          </a:p>
          <a:p>
            <a:r>
              <a:rPr lang="fr-FR" sz="2000" dirty="0"/>
              <a:t>Fournitures					103,64</a:t>
            </a:r>
          </a:p>
          <a:p>
            <a:r>
              <a:rPr lang="fr-FR" sz="2000" dirty="0"/>
              <a:t>						        </a:t>
            </a:r>
            <a:r>
              <a:rPr lang="fr-FR" sz="2000" b="1" dirty="0"/>
              <a:t>576,29</a:t>
            </a:r>
          </a:p>
          <a:p>
            <a:endParaRPr lang="fr-FR" sz="2000" b="1" dirty="0"/>
          </a:p>
          <a:p>
            <a:r>
              <a:rPr lang="fr-FR" sz="2000" b="1" dirty="0"/>
              <a:t>Résultat					</a:t>
            </a:r>
            <a:r>
              <a:rPr lang="fr-FR" sz="2000" b="1"/>
              <a:t>	353,86</a:t>
            </a:r>
            <a:endParaRPr lang="fr-FR" sz="2000" b="1" dirty="0"/>
          </a:p>
        </p:txBody>
      </p:sp>
    </p:spTree>
    <p:extLst>
      <p:ext uri="{BB962C8B-B14F-4D97-AF65-F5344CB8AC3E}">
        <p14:creationId xmlns:p14="http://schemas.microsoft.com/office/powerpoint/2010/main" val="2483033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80075" y="1261193"/>
            <a:ext cx="8403230" cy="6740307"/>
          </a:xfrm>
          <a:prstGeom prst="rect">
            <a:avLst/>
          </a:prstGeom>
          <a:noFill/>
        </p:spPr>
        <p:txBody>
          <a:bodyPr wrap="square" rtlCol="0">
            <a:spAutoFit/>
          </a:bodyPr>
          <a:lstStyle/>
          <a:p>
            <a:r>
              <a:rPr lang="fr-FR" sz="2400" u="sng" dirty="0">
                <a:solidFill>
                  <a:srgbClr val="000000"/>
                </a:solidFill>
              </a:rPr>
              <a:t>Participation de </a:t>
            </a:r>
            <a:r>
              <a:rPr lang="fr-FR" sz="2400" u="sng" dirty="0" err="1">
                <a:solidFill>
                  <a:srgbClr val="000000"/>
                </a:solidFill>
              </a:rPr>
              <a:t>MPd’A</a:t>
            </a:r>
            <a:r>
              <a:rPr lang="fr-FR" sz="2400" u="sng" dirty="0">
                <a:solidFill>
                  <a:srgbClr val="000000"/>
                </a:solidFill>
              </a:rPr>
              <a:t> à des activités locales et régionales</a:t>
            </a:r>
          </a:p>
          <a:p>
            <a:endParaRPr lang="fr-FR" sz="2400" dirty="0">
              <a:solidFill>
                <a:srgbClr val="000000"/>
              </a:solidFill>
            </a:endParaRPr>
          </a:p>
          <a:p>
            <a:r>
              <a:rPr lang="fr-FR" sz="2400" dirty="0">
                <a:solidFill>
                  <a:srgbClr val="000000"/>
                </a:solidFill>
              </a:rPr>
              <a:t>	- </a:t>
            </a:r>
            <a:r>
              <a:rPr lang="fr-FR" sz="2000" dirty="0">
                <a:solidFill>
                  <a:srgbClr val="000000"/>
                </a:solidFill>
              </a:rPr>
              <a:t>Membre du comité technique de l’organisation « nos Patrimoines » successeur du FIPA</a:t>
            </a:r>
          </a:p>
          <a:p>
            <a:endParaRPr lang="fr-FR" sz="2000" dirty="0">
              <a:solidFill>
                <a:srgbClr val="000000"/>
              </a:solidFill>
            </a:endParaRPr>
          </a:p>
          <a:p>
            <a:r>
              <a:rPr lang="fr-FR" sz="2000" dirty="0">
                <a:solidFill>
                  <a:srgbClr val="000000"/>
                </a:solidFill>
              </a:rPr>
              <a:t>	- Administrateur au CA de la Société de Sauvegarde des Monuments Anciens de l’Ardèche</a:t>
            </a:r>
          </a:p>
          <a:p>
            <a:endParaRPr lang="fr-FR" sz="2000" dirty="0">
              <a:solidFill>
                <a:srgbClr val="000000"/>
              </a:solidFill>
            </a:endParaRPr>
          </a:p>
          <a:p>
            <a:r>
              <a:rPr lang="fr-FR" sz="2000" dirty="0">
                <a:solidFill>
                  <a:srgbClr val="000000"/>
                </a:solidFill>
              </a:rPr>
              <a:t>	- Membre de la Commission Régionale du Patrimoine et de l’Architecture (2</a:t>
            </a:r>
            <a:r>
              <a:rPr lang="fr-FR" sz="2000" baseline="30000" dirty="0">
                <a:solidFill>
                  <a:srgbClr val="000000"/>
                </a:solidFill>
              </a:rPr>
              <a:t>ème</a:t>
            </a:r>
            <a:r>
              <a:rPr lang="fr-FR" sz="2000" dirty="0">
                <a:solidFill>
                  <a:srgbClr val="000000"/>
                </a:solidFill>
              </a:rPr>
              <a:t> collège, recours contre les décisions des ABF)</a:t>
            </a:r>
          </a:p>
          <a:p>
            <a:endParaRPr lang="fr-FR" sz="2000" dirty="0">
              <a:solidFill>
                <a:srgbClr val="000000"/>
              </a:solidFill>
            </a:endParaRPr>
          </a:p>
          <a:p>
            <a:r>
              <a:rPr lang="fr-FR" sz="2000" dirty="0">
                <a:solidFill>
                  <a:srgbClr val="000000"/>
                </a:solidFill>
              </a:rPr>
              <a:t>	- Membre du comité technique Rhône Alpes de la Fondation du Patrimoine.</a:t>
            </a: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endParaRPr lang="fr-FR" sz="2000" dirty="0">
              <a:solidFill>
                <a:srgbClr val="000000"/>
              </a:solidFill>
            </a:endParaRPr>
          </a:p>
          <a:p>
            <a:r>
              <a:rPr lang="fr-FR" sz="2000" dirty="0">
                <a:solidFill>
                  <a:srgbClr val="000000"/>
                </a:solidFill>
              </a:rPr>
              <a:t>	- Administrateur de Patrimoine </a:t>
            </a:r>
            <a:r>
              <a:rPr lang="fr-FR" sz="2000" dirty="0" err="1">
                <a:solidFill>
                  <a:srgbClr val="000000"/>
                </a:solidFill>
              </a:rPr>
              <a:t>Aurhalpin</a:t>
            </a:r>
            <a:endParaRPr lang="fr-FR" sz="2000" dirty="0">
              <a:solidFill>
                <a:srgbClr val="000000"/>
              </a:solidFill>
            </a:endParaRPr>
          </a:p>
        </p:txBody>
      </p:sp>
      <p:pic>
        <p:nvPicPr>
          <p:cNvPr id="5" name="Image 4" descr="mp_ardech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
        <p:nvSpPr>
          <p:cNvPr id="4" name="Espace réservé du numéro de diapositive 3"/>
          <p:cNvSpPr>
            <a:spLocks noGrp="1"/>
          </p:cNvSpPr>
          <p:nvPr>
            <p:ph type="sldNum" sz="quarter" idx="12"/>
          </p:nvPr>
        </p:nvSpPr>
        <p:spPr/>
        <p:txBody>
          <a:bodyPr/>
          <a:lstStyle/>
          <a:p>
            <a:fld id="{8354228E-336A-C345-9EDE-63425FF2EB2C}" type="slidenum">
              <a:rPr lang="fr-FR" smtClean="0"/>
              <a:t>13</a:t>
            </a:fld>
            <a:endParaRPr lang="fr-FR"/>
          </a:p>
        </p:txBody>
      </p:sp>
    </p:spTree>
    <p:extLst>
      <p:ext uri="{BB962C8B-B14F-4D97-AF65-F5344CB8AC3E}">
        <p14:creationId xmlns:p14="http://schemas.microsoft.com/office/powerpoint/2010/main" val="2919918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559" y="1350301"/>
            <a:ext cx="7202658" cy="923330"/>
          </a:xfrm>
          <a:prstGeom prst="rect">
            <a:avLst/>
          </a:prstGeom>
        </p:spPr>
        <p:txBody>
          <a:bodyPr wrap="square">
            <a:spAutoFit/>
          </a:bodyPr>
          <a:lstStyle/>
          <a:p>
            <a:endParaRPr lang="fr-FR" dirty="0"/>
          </a:p>
          <a:p>
            <a:endParaRPr lang="fr-FR" dirty="0"/>
          </a:p>
          <a:p>
            <a:endParaRPr lang="fr-FR" dirty="0"/>
          </a:p>
        </p:txBody>
      </p:sp>
      <p:sp>
        <p:nvSpPr>
          <p:cNvPr id="3" name="ZoneTexte 2"/>
          <p:cNvSpPr txBox="1"/>
          <p:nvPr/>
        </p:nvSpPr>
        <p:spPr>
          <a:xfrm>
            <a:off x="547577" y="1493480"/>
            <a:ext cx="8139223" cy="4431983"/>
          </a:xfrm>
          <a:prstGeom prst="rect">
            <a:avLst/>
          </a:prstGeom>
          <a:noFill/>
        </p:spPr>
        <p:txBody>
          <a:bodyPr wrap="square" rtlCol="0">
            <a:spAutoFit/>
          </a:bodyPr>
          <a:lstStyle/>
          <a:p>
            <a:r>
              <a:rPr lang="fr-FR" sz="2400" b="1" dirty="0">
                <a:solidFill>
                  <a:srgbClr val="000000"/>
                </a:solidFill>
              </a:rPr>
              <a:t>Conseil d’Administration 				Bureau actuel</a:t>
            </a:r>
            <a:r>
              <a:rPr lang="fr-FR" dirty="0">
                <a:solidFill>
                  <a:srgbClr val="000000"/>
                </a:solidFill>
              </a:rPr>
              <a:t>:</a:t>
            </a:r>
          </a:p>
          <a:p>
            <a:endParaRPr lang="fr-FR" dirty="0">
              <a:solidFill>
                <a:srgbClr val="000000"/>
              </a:solidFill>
            </a:endParaRPr>
          </a:p>
          <a:p>
            <a:r>
              <a:rPr lang="fr-FR" sz="2000" b="1" dirty="0">
                <a:solidFill>
                  <a:srgbClr val="000000"/>
                </a:solidFill>
              </a:rPr>
              <a:t>- Bureau</a:t>
            </a:r>
          </a:p>
          <a:p>
            <a:r>
              <a:rPr lang="fr-FR" sz="2000" dirty="0">
                <a:solidFill>
                  <a:srgbClr val="000000"/>
                </a:solidFill>
              </a:rPr>
              <a:t>Bernard Leborne							président</a:t>
            </a:r>
          </a:p>
          <a:p>
            <a:r>
              <a:rPr lang="fr-FR" sz="2000" dirty="0">
                <a:solidFill>
                  <a:srgbClr val="000000"/>
                </a:solidFill>
              </a:rPr>
              <a:t>André </a:t>
            </a:r>
            <a:r>
              <a:rPr lang="fr-FR" sz="2000" dirty="0" err="1">
                <a:solidFill>
                  <a:srgbClr val="000000"/>
                </a:solidFill>
              </a:rPr>
              <a:t>Chandesris</a:t>
            </a:r>
            <a:r>
              <a:rPr lang="fr-FR" sz="2000" dirty="0">
                <a:solidFill>
                  <a:srgbClr val="000000"/>
                </a:solidFill>
              </a:rPr>
              <a:t>							trésorier</a:t>
            </a:r>
          </a:p>
          <a:p>
            <a:r>
              <a:rPr lang="fr-FR" sz="2000" dirty="0">
                <a:solidFill>
                  <a:srgbClr val="000000"/>
                </a:solidFill>
              </a:rPr>
              <a:t>Nathalie </a:t>
            </a:r>
            <a:r>
              <a:rPr lang="fr-FR" sz="2000" dirty="0" err="1">
                <a:solidFill>
                  <a:srgbClr val="000000"/>
                </a:solidFill>
              </a:rPr>
              <a:t>Vietdepaule</a:t>
            </a:r>
            <a:r>
              <a:rPr lang="fr-FR" sz="2000" dirty="0">
                <a:solidFill>
                  <a:srgbClr val="000000"/>
                </a:solidFill>
              </a:rPr>
              <a:t>						secrétaire générale</a:t>
            </a:r>
          </a:p>
          <a:p>
            <a:endParaRPr lang="fr-FR" sz="2000" dirty="0">
              <a:solidFill>
                <a:srgbClr val="000000"/>
              </a:solidFill>
            </a:endParaRPr>
          </a:p>
          <a:p>
            <a:r>
              <a:rPr lang="fr-FR" sz="2000" b="1" dirty="0">
                <a:solidFill>
                  <a:srgbClr val="000000"/>
                </a:solidFill>
              </a:rPr>
              <a:t>- Administrateurs</a:t>
            </a:r>
          </a:p>
          <a:p>
            <a:r>
              <a:rPr lang="fr-FR" sz="2000" dirty="0">
                <a:solidFill>
                  <a:srgbClr val="000000"/>
                </a:solidFill>
              </a:rPr>
              <a:t>Jean Pierre </a:t>
            </a:r>
            <a:r>
              <a:rPr lang="fr-FR" sz="2000" dirty="0" err="1">
                <a:solidFill>
                  <a:srgbClr val="000000"/>
                </a:solidFill>
              </a:rPr>
              <a:t>Willot</a:t>
            </a:r>
            <a:r>
              <a:rPr lang="fr-FR" sz="2000" dirty="0">
                <a:solidFill>
                  <a:srgbClr val="000000"/>
                </a:solidFill>
              </a:rPr>
              <a:t>							conseils aux adhérents </a:t>
            </a:r>
          </a:p>
          <a:p>
            <a:r>
              <a:rPr lang="fr-FR" sz="2000" dirty="0">
                <a:solidFill>
                  <a:srgbClr val="000000"/>
                </a:solidFill>
              </a:rPr>
              <a:t>Philippe </a:t>
            </a:r>
            <a:r>
              <a:rPr lang="fr-FR" sz="2000" dirty="0" err="1">
                <a:solidFill>
                  <a:srgbClr val="000000"/>
                </a:solidFill>
              </a:rPr>
              <a:t>Garel</a:t>
            </a:r>
            <a:endParaRPr lang="fr-FR" sz="2000" dirty="0">
              <a:solidFill>
                <a:srgbClr val="000000"/>
              </a:solidFill>
            </a:endParaRPr>
          </a:p>
          <a:p>
            <a:r>
              <a:rPr lang="fr-FR" sz="2000" dirty="0">
                <a:solidFill>
                  <a:srgbClr val="000000"/>
                </a:solidFill>
              </a:rPr>
              <a:t>Frédérique </a:t>
            </a:r>
            <a:r>
              <a:rPr lang="fr-FR" sz="2000" dirty="0" err="1">
                <a:solidFill>
                  <a:srgbClr val="000000"/>
                </a:solidFill>
              </a:rPr>
              <a:t>Fournet</a:t>
            </a:r>
            <a:endParaRPr lang="fr-FR" sz="2000" dirty="0">
              <a:solidFill>
                <a:srgbClr val="000000"/>
              </a:solidFill>
            </a:endParaRPr>
          </a:p>
          <a:p>
            <a:r>
              <a:rPr lang="fr-FR" sz="2000" dirty="0">
                <a:solidFill>
                  <a:srgbClr val="000000"/>
                </a:solidFill>
              </a:rPr>
              <a:t>Léon Charreyre</a:t>
            </a:r>
          </a:p>
          <a:p>
            <a:r>
              <a:rPr lang="fr-FR" sz="2000" dirty="0">
                <a:solidFill>
                  <a:srgbClr val="000000"/>
                </a:solidFill>
              </a:rPr>
              <a:t>Jacques Julien</a:t>
            </a:r>
          </a:p>
          <a:p>
            <a:r>
              <a:rPr lang="fr-FR" sz="2000" dirty="0">
                <a:solidFill>
                  <a:srgbClr val="000000"/>
                </a:solidFill>
              </a:rPr>
              <a:t>Denis Maraval</a:t>
            </a:r>
          </a:p>
        </p:txBody>
      </p:sp>
      <p:pic>
        <p:nvPicPr>
          <p:cNvPr id="5" name="Image 4" descr="mp_ardech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
        <p:nvSpPr>
          <p:cNvPr id="6" name="Espace réservé du numéro de diapositive 5"/>
          <p:cNvSpPr>
            <a:spLocks noGrp="1"/>
          </p:cNvSpPr>
          <p:nvPr>
            <p:ph type="sldNum" sz="quarter" idx="12"/>
          </p:nvPr>
        </p:nvSpPr>
        <p:spPr/>
        <p:txBody>
          <a:bodyPr/>
          <a:lstStyle/>
          <a:p>
            <a:fld id="{8354228E-336A-C345-9EDE-63425FF2EB2C}" type="slidenum">
              <a:rPr lang="fr-FR" smtClean="0"/>
              <a:t>14</a:t>
            </a:fld>
            <a:endParaRPr lang="fr-FR"/>
          </a:p>
        </p:txBody>
      </p:sp>
    </p:spTree>
    <p:extLst>
      <p:ext uri="{BB962C8B-B14F-4D97-AF65-F5344CB8AC3E}">
        <p14:creationId xmlns:p14="http://schemas.microsoft.com/office/powerpoint/2010/main" val="1317044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Espace réservé du numéro de diapositive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4C307F-8F74-5241-9F13-E9F00E09EDD5}" type="slidenum">
              <a:rPr lang="fr-FR" sz="1200">
                <a:solidFill>
                  <a:srgbClr val="898989"/>
                </a:solidFill>
                <a:latin typeface="Calibri" charset="0"/>
              </a:rPr>
              <a:pPr eaLnBrk="1" hangingPunct="1"/>
              <a:t>15</a:t>
            </a:fld>
            <a:endParaRPr lang="fr-FR" sz="1200">
              <a:solidFill>
                <a:srgbClr val="898989"/>
              </a:solidFill>
              <a:latin typeface="Calibri" charset="0"/>
            </a:endParaRPr>
          </a:p>
        </p:txBody>
      </p:sp>
      <p:sp>
        <p:nvSpPr>
          <p:cNvPr id="59396" name="Rectangle 2"/>
          <p:cNvSpPr>
            <a:spLocks noChangeArrowheads="1"/>
          </p:cNvSpPr>
          <p:nvPr/>
        </p:nvSpPr>
        <p:spPr bwMode="auto">
          <a:xfrm rot="10800000" flipV="1">
            <a:off x="0" y="3309938"/>
            <a:ext cx="9144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449263" eaLnBrk="0" hangingPunct="0"/>
            <a:endParaRPr lang="fr-FR">
              <a:latin typeface="Calibri" charset="0"/>
            </a:endParaRPr>
          </a:p>
          <a:p>
            <a:pPr indent="449263" eaLnBrk="0" hangingPunct="0">
              <a:buFont typeface="Arial" charset="0"/>
              <a:buChar char="•"/>
            </a:pPr>
            <a:endParaRPr lang="fr-FR">
              <a:latin typeface="Calibri" charset="0"/>
            </a:endParaRPr>
          </a:p>
          <a:p>
            <a:pPr indent="449263" eaLnBrk="0" hangingPunct="0"/>
            <a:endParaRPr lang="fr-FR"/>
          </a:p>
        </p:txBody>
      </p:sp>
      <p:sp>
        <p:nvSpPr>
          <p:cNvPr id="59397" name="ZoneTexte 1"/>
          <p:cNvSpPr txBox="1">
            <a:spLocks noChangeArrowheads="1"/>
          </p:cNvSpPr>
          <p:nvPr/>
        </p:nvSpPr>
        <p:spPr bwMode="auto">
          <a:xfrm>
            <a:off x="1282730" y="1503101"/>
            <a:ext cx="5187438" cy="4154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dirty="0"/>
              <a:t>Votes:</a:t>
            </a:r>
          </a:p>
          <a:p>
            <a:pPr eaLnBrk="1" hangingPunct="1"/>
            <a:endParaRPr lang="fr-FR" dirty="0"/>
          </a:p>
          <a:p>
            <a:pPr eaLnBrk="1" hangingPunct="1"/>
            <a:r>
              <a:rPr lang="fr-FR" dirty="0"/>
              <a:t>Approbation du rapport moral 2022?</a:t>
            </a:r>
          </a:p>
          <a:p>
            <a:pPr eaLnBrk="1" hangingPunct="1"/>
            <a:endParaRPr lang="fr-FR" dirty="0"/>
          </a:p>
          <a:p>
            <a:pPr eaLnBrk="1" hangingPunct="1"/>
            <a:r>
              <a:rPr lang="fr-FR" dirty="0"/>
              <a:t>Approbation des comptes 2022?</a:t>
            </a:r>
          </a:p>
          <a:p>
            <a:pPr eaLnBrk="1" hangingPunct="1"/>
            <a:endParaRPr lang="fr-FR" dirty="0"/>
          </a:p>
          <a:p>
            <a:pPr eaLnBrk="1" hangingPunct="1"/>
            <a:r>
              <a:rPr lang="fr-FR" dirty="0"/>
              <a:t>Affectation du résultat aux réserves?</a:t>
            </a:r>
          </a:p>
          <a:p>
            <a:pPr eaLnBrk="1" hangingPunct="1"/>
            <a:endParaRPr lang="fr-FR" dirty="0"/>
          </a:p>
          <a:p>
            <a:pPr eaLnBrk="1" hangingPunct="1"/>
            <a:r>
              <a:rPr lang="fr-FR" dirty="0"/>
              <a:t>Approbation des activités 2023</a:t>
            </a:r>
          </a:p>
          <a:p>
            <a:pPr eaLnBrk="1" hangingPunct="1"/>
            <a:endParaRPr lang="fr-FR" dirty="0"/>
          </a:p>
          <a:p>
            <a:pPr eaLnBrk="1" hangingPunct="1"/>
            <a:r>
              <a:rPr lang="fr-FR" dirty="0"/>
              <a:t>Confirmation du CA et du Bureau?</a:t>
            </a:r>
          </a:p>
        </p:txBody>
      </p:sp>
      <p:sp>
        <p:nvSpPr>
          <p:cNvPr id="7" name="ZoneTexte 6"/>
          <p:cNvSpPr txBox="1"/>
          <p:nvPr/>
        </p:nvSpPr>
        <p:spPr>
          <a:xfrm>
            <a:off x="2186521" y="181335"/>
            <a:ext cx="4854364" cy="461665"/>
          </a:xfrm>
          <a:prstGeom prst="rect">
            <a:avLst/>
          </a:prstGeom>
          <a:noFill/>
        </p:spPr>
        <p:txBody>
          <a:bodyPr wrap="none" rtlCol="0">
            <a:spAutoFit/>
          </a:bodyPr>
          <a:lstStyle/>
          <a:p>
            <a:r>
              <a:rPr lang="fr-FR" sz="2400" b="1" dirty="0">
                <a:solidFill>
                  <a:srgbClr val="46801F"/>
                </a:solidFill>
                <a:latin typeface="Lucida Bright"/>
                <a:cs typeface="Lucida Bright"/>
              </a:rPr>
              <a:t>Maisons Paysannes d’Ardèche</a:t>
            </a:r>
          </a:p>
        </p:txBody>
      </p:sp>
      <p:pic>
        <p:nvPicPr>
          <p:cNvPr id="8" name="Image 7" descr="mp_ardech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Tree>
    <p:extLst>
      <p:ext uri="{BB962C8B-B14F-4D97-AF65-F5344CB8AC3E}">
        <p14:creationId xmlns:p14="http://schemas.microsoft.com/office/powerpoint/2010/main" val="4093723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pied de page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200">
              <a:solidFill>
                <a:srgbClr val="898989"/>
              </a:solidFill>
              <a:latin typeface="Calibri" charset="0"/>
            </a:endParaRPr>
          </a:p>
        </p:txBody>
      </p:sp>
      <p:sp>
        <p:nvSpPr>
          <p:cNvPr id="70659" name="Espace réservé du numéro de diapositive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5DDE8C-DC72-1C4C-97E9-F7FE7FED90B9}" type="slidenum">
              <a:rPr lang="fr-FR" sz="1200">
                <a:solidFill>
                  <a:srgbClr val="898989"/>
                </a:solidFill>
                <a:latin typeface="Calibri" charset="0"/>
              </a:rPr>
              <a:pPr eaLnBrk="1" hangingPunct="1"/>
              <a:t>16</a:t>
            </a:fld>
            <a:endParaRPr lang="fr-FR" sz="1200">
              <a:solidFill>
                <a:srgbClr val="898989"/>
              </a:solidFill>
              <a:latin typeface="Calibri" charset="0"/>
            </a:endParaRPr>
          </a:p>
        </p:txBody>
      </p:sp>
      <p:sp>
        <p:nvSpPr>
          <p:cNvPr id="70660" name="Rectangle 2"/>
          <p:cNvSpPr>
            <a:spLocks noChangeArrowheads="1"/>
          </p:cNvSpPr>
          <p:nvPr/>
        </p:nvSpPr>
        <p:spPr bwMode="auto">
          <a:xfrm rot="10800000" flipV="1">
            <a:off x="0" y="3309938"/>
            <a:ext cx="9144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449263" eaLnBrk="0" hangingPunct="0"/>
            <a:endParaRPr lang="fr-FR">
              <a:latin typeface="Calibri" charset="0"/>
            </a:endParaRPr>
          </a:p>
          <a:p>
            <a:pPr indent="449263" eaLnBrk="0" hangingPunct="0">
              <a:buFont typeface="Arial" charset="0"/>
              <a:buChar char="•"/>
            </a:pPr>
            <a:endParaRPr lang="fr-FR">
              <a:latin typeface="Calibri" charset="0"/>
            </a:endParaRPr>
          </a:p>
          <a:p>
            <a:pPr indent="449263" eaLnBrk="0" hangingPunct="0"/>
            <a:endParaRPr lang="fr-FR"/>
          </a:p>
        </p:txBody>
      </p:sp>
      <p:sp>
        <p:nvSpPr>
          <p:cNvPr id="70661" name="ZoneTexte 5"/>
          <p:cNvSpPr txBox="1">
            <a:spLocks noChangeArrowheads="1"/>
          </p:cNvSpPr>
          <p:nvPr/>
        </p:nvSpPr>
        <p:spPr bwMode="auto">
          <a:xfrm>
            <a:off x="539750" y="2924175"/>
            <a:ext cx="813593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dirty="0"/>
              <a:t>Quelques informations </a:t>
            </a:r>
          </a:p>
          <a:p>
            <a:pPr algn="ctr" eaLnBrk="1" hangingPunct="1"/>
            <a:r>
              <a:rPr lang="fr-FR" dirty="0"/>
              <a:t>sur les activités de la région Auvergne Rhône Alpes</a:t>
            </a:r>
            <a:endParaRPr lang="fr-FR" sz="1800" dirty="0"/>
          </a:p>
        </p:txBody>
      </p:sp>
      <p:sp>
        <p:nvSpPr>
          <p:cNvPr id="2" name="Espace réservé de la date 1"/>
          <p:cNvSpPr>
            <a:spLocks noGrp="1"/>
          </p:cNvSpPr>
          <p:nvPr>
            <p:ph type="dt" sz="half" idx="10"/>
          </p:nvPr>
        </p:nvSpPr>
        <p:spPr/>
        <p:txBody>
          <a:bodyPr/>
          <a:lstStyle/>
          <a:p>
            <a:pPr>
              <a:defRPr/>
            </a:pPr>
            <a:r>
              <a:rPr lang="fr-FR"/>
              <a:t>28/05/23</a:t>
            </a:r>
          </a:p>
        </p:txBody>
      </p:sp>
      <p:pic>
        <p:nvPicPr>
          <p:cNvPr id="9" name="Image 8" descr="mp_ardech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Tree>
    <p:extLst>
      <p:ext uri="{BB962C8B-B14F-4D97-AF65-F5344CB8AC3E}">
        <p14:creationId xmlns:p14="http://schemas.microsoft.com/office/powerpoint/2010/main" val="3894630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pied de page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200" dirty="0">
              <a:solidFill>
                <a:srgbClr val="898989"/>
              </a:solidFill>
              <a:latin typeface="Calibri" charset="0"/>
            </a:endParaRPr>
          </a:p>
        </p:txBody>
      </p:sp>
      <p:sp>
        <p:nvSpPr>
          <p:cNvPr id="27651" name="Espace réservé du numéro de diapositive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0E513B-66DC-134C-8D6E-B636E4579378}" type="slidenum">
              <a:rPr lang="fr-FR" sz="1200">
                <a:solidFill>
                  <a:srgbClr val="898989"/>
                </a:solidFill>
                <a:latin typeface="Calibri" charset="0"/>
              </a:rPr>
              <a:pPr eaLnBrk="1" hangingPunct="1"/>
              <a:t>17</a:t>
            </a:fld>
            <a:endParaRPr lang="fr-FR" sz="1200">
              <a:solidFill>
                <a:srgbClr val="898989"/>
              </a:solidFill>
              <a:latin typeface="Calibri" charset="0"/>
            </a:endParaRPr>
          </a:p>
        </p:txBody>
      </p:sp>
      <p:sp>
        <p:nvSpPr>
          <p:cNvPr id="27652" name="Rectangle 2"/>
          <p:cNvSpPr>
            <a:spLocks noChangeArrowheads="1"/>
          </p:cNvSpPr>
          <p:nvPr/>
        </p:nvSpPr>
        <p:spPr bwMode="auto">
          <a:xfrm rot="10800000" flipV="1">
            <a:off x="25846" y="3356992"/>
            <a:ext cx="9144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449263" eaLnBrk="0" hangingPunct="0"/>
            <a:endParaRPr lang="fr-FR">
              <a:latin typeface="Calibri" charset="0"/>
            </a:endParaRPr>
          </a:p>
          <a:p>
            <a:pPr indent="449263" eaLnBrk="0" hangingPunct="0">
              <a:buFont typeface="Arial" charset="0"/>
              <a:buChar char="•"/>
            </a:pPr>
            <a:endParaRPr lang="fr-FR">
              <a:latin typeface="Calibri" charset="0"/>
            </a:endParaRPr>
          </a:p>
          <a:p>
            <a:pPr indent="449263" eaLnBrk="0" hangingPunct="0"/>
            <a:endParaRPr lang="fr-FR"/>
          </a:p>
        </p:txBody>
      </p:sp>
      <p:sp>
        <p:nvSpPr>
          <p:cNvPr id="27653" name="ZoneTexte 5"/>
          <p:cNvSpPr txBox="1">
            <a:spLocks noChangeArrowheads="1"/>
          </p:cNvSpPr>
          <p:nvPr/>
        </p:nvSpPr>
        <p:spPr bwMode="auto">
          <a:xfrm>
            <a:off x="611560" y="1700808"/>
            <a:ext cx="8064500"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dirty="0"/>
              <a:t>Les délégués de la région se réunissent régulièrement pour partager leurs expériences et organiser de actions en commun.</a:t>
            </a:r>
          </a:p>
          <a:p>
            <a:pPr eaLnBrk="1" hangingPunct="1"/>
            <a:endParaRPr lang="fr-FR" dirty="0"/>
          </a:p>
          <a:p>
            <a:pPr eaLnBrk="1" hangingPunct="1"/>
            <a:r>
              <a:rPr lang="fr-FR" dirty="0"/>
              <a:t>Nous avons ainsi organisé des journées sur l’amélioration du confort thermique dans le bâti ancien.</a:t>
            </a:r>
          </a:p>
          <a:p>
            <a:pPr eaLnBrk="1" hangingPunct="1"/>
            <a:endParaRPr lang="fr-FR" dirty="0"/>
          </a:p>
          <a:p>
            <a:pPr eaLnBrk="1" hangingPunct="1"/>
            <a:r>
              <a:rPr lang="fr-FR" dirty="0"/>
              <a:t>Ainsi dans le Rhône, La Loire et l’Allier.</a:t>
            </a:r>
          </a:p>
          <a:p>
            <a:pPr eaLnBrk="1" hangingPunct="1"/>
            <a:endParaRPr lang="fr-FR" dirty="0"/>
          </a:p>
          <a:p>
            <a:pPr eaLnBrk="1" hangingPunct="1"/>
            <a:r>
              <a:rPr lang="fr-FR" dirty="0"/>
              <a:t>Nous participons à un stand commun au salon </a:t>
            </a:r>
            <a:r>
              <a:rPr lang="fr-FR" dirty="0" err="1"/>
              <a:t>Primevere</a:t>
            </a:r>
            <a:r>
              <a:rPr lang="fr-FR" dirty="0"/>
              <a:t>.</a:t>
            </a:r>
          </a:p>
        </p:txBody>
      </p:sp>
      <p:sp>
        <p:nvSpPr>
          <p:cNvPr id="3" name="Espace réservé de la date 2"/>
          <p:cNvSpPr>
            <a:spLocks noGrp="1"/>
          </p:cNvSpPr>
          <p:nvPr>
            <p:ph type="dt" sz="half" idx="10"/>
          </p:nvPr>
        </p:nvSpPr>
        <p:spPr/>
        <p:txBody>
          <a:bodyPr/>
          <a:lstStyle/>
          <a:p>
            <a:pPr>
              <a:defRPr/>
            </a:pPr>
            <a:r>
              <a:rPr lang="fr-FR"/>
              <a:t>28/05/23</a:t>
            </a:r>
          </a:p>
        </p:txBody>
      </p:sp>
      <p:pic>
        <p:nvPicPr>
          <p:cNvPr id="9" name="Image 8" descr="mp_ardech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Tree>
    <p:extLst>
      <p:ext uri="{BB962C8B-B14F-4D97-AF65-F5344CB8AC3E}">
        <p14:creationId xmlns:p14="http://schemas.microsoft.com/office/powerpoint/2010/main" val="1295553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pied de page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200" dirty="0">
              <a:solidFill>
                <a:srgbClr val="898989"/>
              </a:solidFill>
              <a:latin typeface="Calibri" charset="0"/>
            </a:endParaRPr>
          </a:p>
        </p:txBody>
      </p:sp>
      <p:sp>
        <p:nvSpPr>
          <p:cNvPr id="27651" name="Espace réservé du numéro de diapositive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0E513B-66DC-134C-8D6E-B636E4579378}" type="slidenum">
              <a:rPr lang="fr-FR" sz="1200">
                <a:solidFill>
                  <a:srgbClr val="898989"/>
                </a:solidFill>
                <a:latin typeface="Calibri" charset="0"/>
              </a:rPr>
              <a:pPr eaLnBrk="1" hangingPunct="1"/>
              <a:t>18</a:t>
            </a:fld>
            <a:endParaRPr lang="fr-FR" sz="1200">
              <a:solidFill>
                <a:srgbClr val="898989"/>
              </a:solidFill>
              <a:latin typeface="Calibri" charset="0"/>
            </a:endParaRPr>
          </a:p>
        </p:txBody>
      </p:sp>
      <p:sp>
        <p:nvSpPr>
          <p:cNvPr id="27652" name="Rectangle 2"/>
          <p:cNvSpPr>
            <a:spLocks noChangeArrowheads="1"/>
          </p:cNvSpPr>
          <p:nvPr/>
        </p:nvSpPr>
        <p:spPr bwMode="auto">
          <a:xfrm rot="10800000" flipV="1">
            <a:off x="25846" y="3356992"/>
            <a:ext cx="9144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449263" eaLnBrk="0" hangingPunct="0"/>
            <a:endParaRPr lang="fr-FR">
              <a:latin typeface="Calibri" charset="0"/>
            </a:endParaRPr>
          </a:p>
          <a:p>
            <a:pPr indent="449263" eaLnBrk="0" hangingPunct="0">
              <a:buFont typeface="Arial" charset="0"/>
              <a:buChar char="•"/>
            </a:pPr>
            <a:endParaRPr lang="fr-FR">
              <a:latin typeface="Calibri" charset="0"/>
            </a:endParaRPr>
          </a:p>
          <a:p>
            <a:pPr indent="449263" eaLnBrk="0" hangingPunct="0"/>
            <a:endParaRPr lang="fr-FR"/>
          </a:p>
        </p:txBody>
      </p:sp>
      <p:sp>
        <p:nvSpPr>
          <p:cNvPr id="27653" name="ZoneTexte 5"/>
          <p:cNvSpPr txBox="1">
            <a:spLocks noChangeArrowheads="1"/>
          </p:cNvSpPr>
          <p:nvPr/>
        </p:nvSpPr>
        <p:spPr bwMode="auto">
          <a:xfrm>
            <a:off x="539750" y="1196975"/>
            <a:ext cx="80645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dirty="0"/>
              <a:t>Pas de salon Primevère à Lyon en 2021,mais de retour en 2022 avec un stand des 8 délégations de Rhône Alpes</a:t>
            </a:r>
            <a:endParaRPr lang="fr-FR" sz="1400" dirty="0"/>
          </a:p>
        </p:txBody>
      </p:sp>
      <p:pic>
        <p:nvPicPr>
          <p:cNvPr id="2" name="Image 1" descr="IMG_3103.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545" y="3023918"/>
            <a:ext cx="4176463" cy="2286765"/>
          </a:xfrm>
          <a:prstGeom prst="rect">
            <a:avLst/>
          </a:prstGeom>
        </p:spPr>
      </p:pic>
      <p:sp>
        <p:nvSpPr>
          <p:cNvPr id="3" name="Espace réservé de la date 2"/>
          <p:cNvSpPr>
            <a:spLocks noGrp="1"/>
          </p:cNvSpPr>
          <p:nvPr>
            <p:ph type="dt" sz="half" idx="10"/>
          </p:nvPr>
        </p:nvSpPr>
        <p:spPr/>
        <p:txBody>
          <a:bodyPr/>
          <a:lstStyle/>
          <a:p>
            <a:pPr>
              <a:defRPr/>
            </a:pPr>
            <a:r>
              <a:rPr lang="fr-FR"/>
              <a:t>28/05/23</a:t>
            </a:r>
          </a:p>
        </p:txBody>
      </p:sp>
      <p:pic>
        <p:nvPicPr>
          <p:cNvPr id="4" name="Image 3" descr="IMG_4175.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32040" y="2780928"/>
            <a:ext cx="3828561" cy="2592682"/>
          </a:xfrm>
          <a:prstGeom prst="rect">
            <a:avLst/>
          </a:prstGeom>
        </p:spPr>
      </p:pic>
      <p:sp>
        <p:nvSpPr>
          <p:cNvPr id="5" name="ZoneTexte 4"/>
          <p:cNvSpPr txBox="1"/>
          <p:nvPr/>
        </p:nvSpPr>
        <p:spPr>
          <a:xfrm>
            <a:off x="2339752" y="5589240"/>
            <a:ext cx="6336704" cy="369332"/>
          </a:xfrm>
          <a:prstGeom prst="rect">
            <a:avLst/>
          </a:prstGeom>
          <a:noFill/>
        </p:spPr>
        <p:txBody>
          <a:bodyPr wrap="square" rtlCol="0">
            <a:spAutoFit/>
          </a:bodyPr>
          <a:lstStyle/>
          <a:p>
            <a:r>
              <a:rPr lang="fr-FR" dirty="0"/>
              <a:t>2022				         2023	</a:t>
            </a:r>
          </a:p>
        </p:txBody>
      </p:sp>
      <p:pic>
        <p:nvPicPr>
          <p:cNvPr id="12" name="Image 11" descr="mp_ardech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Tree>
    <p:extLst>
      <p:ext uri="{BB962C8B-B14F-4D97-AF65-F5344CB8AC3E}">
        <p14:creationId xmlns:p14="http://schemas.microsoft.com/office/powerpoint/2010/main" val="2444196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u pied de page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200">
              <a:solidFill>
                <a:srgbClr val="898989"/>
              </a:solidFill>
              <a:latin typeface="Calibri" charset="0"/>
            </a:endParaRPr>
          </a:p>
        </p:txBody>
      </p:sp>
      <p:sp>
        <p:nvSpPr>
          <p:cNvPr id="70659" name="Espace réservé du numéro de diapositive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5DDE8C-DC72-1C4C-97E9-F7FE7FED90B9}" type="slidenum">
              <a:rPr lang="fr-FR" sz="1200">
                <a:solidFill>
                  <a:srgbClr val="898989"/>
                </a:solidFill>
                <a:latin typeface="Calibri" charset="0"/>
              </a:rPr>
              <a:pPr eaLnBrk="1" hangingPunct="1"/>
              <a:t>19</a:t>
            </a:fld>
            <a:endParaRPr lang="fr-FR" sz="1200">
              <a:solidFill>
                <a:srgbClr val="898989"/>
              </a:solidFill>
              <a:latin typeface="Calibri" charset="0"/>
            </a:endParaRPr>
          </a:p>
        </p:txBody>
      </p:sp>
      <p:sp>
        <p:nvSpPr>
          <p:cNvPr id="70660" name="Rectangle 2"/>
          <p:cNvSpPr>
            <a:spLocks noChangeArrowheads="1"/>
          </p:cNvSpPr>
          <p:nvPr/>
        </p:nvSpPr>
        <p:spPr bwMode="auto">
          <a:xfrm rot="10800000" flipV="1">
            <a:off x="0" y="3309938"/>
            <a:ext cx="9144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449263" eaLnBrk="0" hangingPunct="0"/>
            <a:endParaRPr lang="fr-FR">
              <a:latin typeface="Calibri" charset="0"/>
            </a:endParaRPr>
          </a:p>
          <a:p>
            <a:pPr indent="449263" eaLnBrk="0" hangingPunct="0">
              <a:buFont typeface="Arial" charset="0"/>
              <a:buChar char="•"/>
            </a:pPr>
            <a:endParaRPr lang="fr-FR">
              <a:latin typeface="Calibri" charset="0"/>
            </a:endParaRPr>
          </a:p>
          <a:p>
            <a:pPr indent="449263" eaLnBrk="0" hangingPunct="0"/>
            <a:endParaRPr lang="fr-FR"/>
          </a:p>
        </p:txBody>
      </p:sp>
      <p:sp>
        <p:nvSpPr>
          <p:cNvPr id="70661" name="ZoneTexte 5"/>
          <p:cNvSpPr txBox="1">
            <a:spLocks noChangeArrowheads="1"/>
          </p:cNvSpPr>
          <p:nvPr/>
        </p:nvSpPr>
        <p:spPr bwMode="auto">
          <a:xfrm>
            <a:off x="539750" y="2924175"/>
            <a:ext cx="8135938"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dirty="0"/>
              <a:t>Quelques informations </a:t>
            </a:r>
          </a:p>
          <a:p>
            <a:pPr algn="ctr" eaLnBrk="1" hangingPunct="1"/>
            <a:r>
              <a:rPr lang="fr-FR" dirty="0"/>
              <a:t>sur Maisons Paysannes de France </a:t>
            </a:r>
          </a:p>
          <a:p>
            <a:pPr algn="ctr" eaLnBrk="1" hangingPunct="1"/>
            <a:r>
              <a:rPr lang="fr-FR" dirty="0"/>
              <a:t>suite à l’AG de Auch</a:t>
            </a:r>
            <a:endParaRPr lang="fr-FR" sz="1800" dirty="0"/>
          </a:p>
        </p:txBody>
      </p:sp>
      <p:sp>
        <p:nvSpPr>
          <p:cNvPr id="2" name="Espace réservé de la date 1"/>
          <p:cNvSpPr>
            <a:spLocks noGrp="1"/>
          </p:cNvSpPr>
          <p:nvPr>
            <p:ph type="dt" sz="half" idx="10"/>
          </p:nvPr>
        </p:nvSpPr>
        <p:spPr/>
        <p:txBody>
          <a:bodyPr/>
          <a:lstStyle/>
          <a:p>
            <a:pPr>
              <a:defRPr/>
            </a:pPr>
            <a:r>
              <a:rPr lang="fr-FR"/>
              <a:t>28/05/23</a:t>
            </a:r>
          </a:p>
        </p:txBody>
      </p:sp>
      <p:pic>
        <p:nvPicPr>
          <p:cNvPr id="9" name="Image 8" descr="mp_ardech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Tree>
    <p:extLst>
      <p:ext uri="{BB962C8B-B14F-4D97-AF65-F5344CB8AC3E}">
        <p14:creationId xmlns:p14="http://schemas.microsoft.com/office/powerpoint/2010/main" val="3830001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58462" y="1709110"/>
            <a:ext cx="8105355" cy="3046988"/>
          </a:xfrm>
          <a:prstGeom prst="rect">
            <a:avLst/>
          </a:prstGeom>
          <a:noFill/>
        </p:spPr>
        <p:txBody>
          <a:bodyPr wrap="square" rtlCol="0">
            <a:spAutoFit/>
          </a:bodyPr>
          <a:lstStyle/>
          <a:p>
            <a:endParaRPr lang="fr-FR" sz="2400" dirty="0"/>
          </a:p>
          <a:p>
            <a:r>
              <a:rPr lang="fr-FR" sz="2400" dirty="0"/>
              <a:t>10h à 12h15 assemblée générale</a:t>
            </a:r>
          </a:p>
          <a:p>
            <a:endParaRPr lang="fr-FR" sz="2400" dirty="0"/>
          </a:p>
          <a:p>
            <a:r>
              <a:rPr lang="fr-FR" sz="2400" dirty="0"/>
              <a:t>12h30 repas sur place</a:t>
            </a:r>
          </a:p>
          <a:p>
            <a:endParaRPr lang="fr-FR" sz="2400" dirty="0"/>
          </a:p>
          <a:p>
            <a:r>
              <a:rPr lang="fr-FR" sz="2400" dirty="0"/>
              <a:t>14h30 visite de la ferme</a:t>
            </a:r>
          </a:p>
          <a:p>
            <a:endParaRPr lang="fr-FR" sz="2400" dirty="0"/>
          </a:p>
          <a:p>
            <a:r>
              <a:rPr lang="fr-FR" sz="2400" dirty="0"/>
              <a:t>17h environ fin de la journée</a:t>
            </a:r>
          </a:p>
        </p:txBody>
      </p:sp>
      <p:pic>
        <p:nvPicPr>
          <p:cNvPr id="2" name="Image 1" descr="mp_ardech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
        <p:nvSpPr>
          <p:cNvPr id="4" name="Espace réservé du numéro de diapositive 3"/>
          <p:cNvSpPr>
            <a:spLocks noGrp="1"/>
          </p:cNvSpPr>
          <p:nvPr>
            <p:ph type="sldNum" sz="quarter" idx="12"/>
          </p:nvPr>
        </p:nvSpPr>
        <p:spPr/>
        <p:txBody>
          <a:bodyPr/>
          <a:lstStyle/>
          <a:p>
            <a:fld id="{8354228E-336A-C345-9EDE-63425FF2EB2C}" type="slidenum">
              <a:rPr lang="fr-FR" smtClean="0"/>
              <a:t>2</a:t>
            </a:fld>
            <a:endParaRPr lang="fr-FR"/>
          </a:p>
        </p:txBody>
      </p:sp>
    </p:spTree>
    <p:extLst>
      <p:ext uri="{BB962C8B-B14F-4D97-AF65-F5344CB8AC3E}">
        <p14:creationId xmlns:p14="http://schemas.microsoft.com/office/powerpoint/2010/main" val="164549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u pied de page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200">
              <a:solidFill>
                <a:srgbClr val="898989"/>
              </a:solidFill>
              <a:latin typeface="Calibri" charset="0"/>
            </a:endParaRPr>
          </a:p>
        </p:txBody>
      </p:sp>
      <p:sp>
        <p:nvSpPr>
          <p:cNvPr id="72707" name="Espace réservé du numéro de diapositive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5C2700-9BEF-6E42-AA9F-7C0F2AA83063}" type="slidenum">
              <a:rPr lang="fr-FR" sz="1200">
                <a:solidFill>
                  <a:srgbClr val="898989"/>
                </a:solidFill>
                <a:latin typeface="Calibri" charset="0"/>
              </a:rPr>
              <a:pPr eaLnBrk="1" hangingPunct="1"/>
              <a:t>20</a:t>
            </a:fld>
            <a:endParaRPr lang="fr-FR" sz="1200">
              <a:solidFill>
                <a:srgbClr val="898989"/>
              </a:solidFill>
              <a:latin typeface="Calibri" charset="0"/>
            </a:endParaRPr>
          </a:p>
        </p:txBody>
      </p:sp>
      <p:sp>
        <p:nvSpPr>
          <p:cNvPr id="72708" name="Rectangle 2"/>
          <p:cNvSpPr>
            <a:spLocks noChangeArrowheads="1"/>
          </p:cNvSpPr>
          <p:nvPr/>
        </p:nvSpPr>
        <p:spPr bwMode="auto">
          <a:xfrm rot="10800000" flipV="1">
            <a:off x="0" y="3309938"/>
            <a:ext cx="9144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449263" eaLnBrk="0" hangingPunct="0"/>
            <a:endParaRPr lang="fr-FR">
              <a:latin typeface="Calibri" charset="0"/>
            </a:endParaRPr>
          </a:p>
          <a:p>
            <a:pPr indent="449263" eaLnBrk="0" hangingPunct="0">
              <a:buFont typeface="Arial" charset="0"/>
              <a:buChar char="•"/>
            </a:pPr>
            <a:endParaRPr lang="fr-FR">
              <a:latin typeface="Calibri" charset="0"/>
            </a:endParaRPr>
          </a:p>
          <a:p>
            <a:pPr indent="449263" eaLnBrk="0" hangingPunct="0"/>
            <a:endParaRPr lang="fr-FR"/>
          </a:p>
        </p:txBody>
      </p:sp>
      <p:sp>
        <p:nvSpPr>
          <p:cNvPr id="72709" name="ZoneTexte 5"/>
          <p:cNvSpPr txBox="1">
            <a:spLocks noChangeArrowheads="1"/>
          </p:cNvSpPr>
          <p:nvPr/>
        </p:nvSpPr>
        <p:spPr bwMode="auto">
          <a:xfrm>
            <a:off x="539750" y="1484313"/>
            <a:ext cx="813593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a:t>Quelques informations sur Maisons Paysannes de France suite à l’AG de Caen</a:t>
            </a:r>
            <a:endParaRPr lang="fr-FR" sz="1800"/>
          </a:p>
        </p:txBody>
      </p:sp>
      <p:sp>
        <p:nvSpPr>
          <p:cNvPr id="72710" name="ZoneTexte 1"/>
          <p:cNvSpPr txBox="1">
            <a:spLocks noChangeArrowheads="1"/>
          </p:cNvSpPr>
          <p:nvPr/>
        </p:nvSpPr>
        <p:spPr bwMode="auto">
          <a:xfrm>
            <a:off x="323528" y="2492896"/>
            <a:ext cx="8425432"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b="1" dirty="0"/>
              <a:t>Adhésions:</a:t>
            </a:r>
            <a:r>
              <a:rPr lang="fr-FR" sz="1800" dirty="0"/>
              <a:t> 6276 en légère  hausse par rapport à 2021: 6160 malgré environ 1100 non </a:t>
            </a:r>
            <a:r>
              <a:rPr lang="fr-FR" sz="1800" dirty="0" err="1"/>
              <a:t>renouvellemernt</a:t>
            </a:r>
            <a:r>
              <a:rPr lang="fr-FR" sz="1800" dirty="0"/>
              <a:t> chaque année</a:t>
            </a:r>
          </a:p>
          <a:p>
            <a:pPr eaLnBrk="1" hangingPunct="1"/>
            <a:endParaRPr lang="fr-FR" sz="1800" dirty="0"/>
          </a:p>
          <a:p>
            <a:pPr eaLnBrk="1" hangingPunct="1"/>
            <a:r>
              <a:rPr lang="fr-FR" sz="1800" dirty="0"/>
              <a:t>Election des administrateurs</a:t>
            </a:r>
          </a:p>
          <a:p>
            <a:pPr eaLnBrk="1" hangingPunct="1"/>
            <a:endParaRPr lang="fr-FR" sz="1800" dirty="0"/>
          </a:p>
          <a:p>
            <a:pPr eaLnBrk="1" hangingPunct="1"/>
            <a:r>
              <a:rPr lang="fr-FR" sz="1800" dirty="0"/>
              <a:t>Il y a moins de 500 votants pour 6276 adhérents, soit moins de 8% !!!!</a:t>
            </a:r>
          </a:p>
          <a:p>
            <a:pPr eaLnBrk="1" hangingPunct="1"/>
            <a:endParaRPr lang="fr-FR" sz="1800" dirty="0"/>
          </a:p>
          <a:p>
            <a:pPr eaLnBrk="1" hangingPunct="1"/>
            <a:r>
              <a:rPr lang="fr-FR" sz="1800" dirty="0" err="1">
                <a:solidFill>
                  <a:srgbClr val="FF0000"/>
                </a:solidFill>
              </a:rPr>
              <a:t>François</a:t>
            </a:r>
            <a:r>
              <a:rPr lang="fr-FR" sz="1800" dirty="0">
                <a:solidFill>
                  <a:srgbClr val="FF0000"/>
                </a:solidFill>
              </a:rPr>
              <a:t> BIDET 459, 	LUTHIER 424  		</a:t>
            </a:r>
            <a:r>
              <a:rPr lang="fr-FR" sz="1800" dirty="0" err="1">
                <a:solidFill>
                  <a:srgbClr val="FF0000"/>
                </a:solidFill>
              </a:rPr>
              <a:t>Marcela</a:t>
            </a:r>
            <a:r>
              <a:rPr lang="fr-FR" sz="1800" dirty="0">
                <a:solidFill>
                  <a:srgbClr val="FF0000"/>
                </a:solidFill>
              </a:rPr>
              <a:t> CONCI 423, </a:t>
            </a:r>
          </a:p>
          <a:p>
            <a:pPr eaLnBrk="1" hangingPunct="1"/>
            <a:r>
              <a:rPr lang="fr-FR" sz="1800" dirty="0"/>
              <a:t>Gilbert GAUTHIER 400, 	Xavier LEMAY 383 	</a:t>
            </a:r>
            <a:r>
              <a:rPr lang="fr-FR" sz="1800" dirty="0">
                <a:solidFill>
                  <a:srgbClr val="FF0000"/>
                </a:solidFill>
              </a:rPr>
              <a:t>Francis LÉGER 339</a:t>
            </a:r>
            <a:r>
              <a:rPr lang="fr-FR" sz="1800" dirty="0"/>
              <a:t>,</a:t>
            </a:r>
          </a:p>
          <a:p>
            <a:pPr eaLnBrk="1" hangingPunct="1"/>
            <a:r>
              <a:rPr lang="fr-FR" sz="1800" dirty="0"/>
              <a:t>Martin MALLARD 340, 	Denise BACCARA 331	Sylvie NICOULAUD 327, Gilles ALGLAVE 320  	Laurence TOUBOUL 307 	Bernard DUHEM 196</a:t>
            </a:r>
          </a:p>
          <a:p>
            <a:pPr eaLnBrk="1" hangingPunct="1"/>
            <a:endParaRPr lang="fr-FR" sz="1800" dirty="0">
              <a:effectLst/>
            </a:endParaRPr>
          </a:p>
          <a:p>
            <a:pPr eaLnBrk="1" hangingPunct="1"/>
            <a:r>
              <a:rPr lang="fr-FR" sz="1800" dirty="0">
                <a:solidFill>
                  <a:srgbClr val="FF0000"/>
                </a:solidFill>
              </a:rPr>
              <a:t>(En rouge les nouveaux)</a:t>
            </a:r>
            <a:endParaRPr lang="fr-FR" sz="1800" dirty="0">
              <a:solidFill>
                <a:srgbClr val="FF0000"/>
              </a:solidFill>
              <a:effectLst/>
            </a:endParaRPr>
          </a:p>
          <a:p>
            <a:pPr eaLnBrk="1" hangingPunct="1"/>
            <a:endParaRPr lang="fr-FR" sz="1800" dirty="0"/>
          </a:p>
        </p:txBody>
      </p:sp>
      <p:sp>
        <p:nvSpPr>
          <p:cNvPr id="2" name="Espace réservé de la date 1"/>
          <p:cNvSpPr>
            <a:spLocks noGrp="1"/>
          </p:cNvSpPr>
          <p:nvPr>
            <p:ph type="dt" sz="half" idx="10"/>
          </p:nvPr>
        </p:nvSpPr>
        <p:spPr/>
        <p:txBody>
          <a:bodyPr/>
          <a:lstStyle/>
          <a:p>
            <a:pPr>
              <a:defRPr/>
            </a:pPr>
            <a:r>
              <a:rPr lang="fr-FR"/>
              <a:t>28/05/23</a:t>
            </a:r>
          </a:p>
        </p:txBody>
      </p:sp>
      <p:pic>
        <p:nvPicPr>
          <p:cNvPr id="10" name="Image 9" descr="mp_ardech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Tree>
    <p:extLst>
      <p:ext uri="{BB962C8B-B14F-4D97-AF65-F5344CB8AC3E}">
        <p14:creationId xmlns:p14="http://schemas.microsoft.com/office/powerpoint/2010/main" val="159626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ce réservé du pied de page 3"/>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fr-FR" sz="1200">
              <a:solidFill>
                <a:srgbClr val="898989"/>
              </a:solidFill>
              <a:latin typeface="Calibri" charset="0"/>
            </a:endParaRPr>
          </a:p>
        </p:txBody>
      </p:sp>
      <p:sp>
        <p:nvSpPr>
          <p:cNvPr id="74755" name="Espace réservé du numéro de diapositive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2C315E-AEB5-344D-88BA-2196475617E7}" type="slidenum">
              <a:rPr lang="fr-FR" sz="1200">
                <a:solidFill>
                  <a:srgbClr val="898989"/>
                </a:solidFill>
                <a:latin typeface="Calibri" charset="0"/>
              </a:rPr>
              <a:pPr eaLnBrk="1" hangingPunct="1"/>
              <a:t>21</a:t>
            </a:fld>
            <a:endParaRPr lang="fr-FR" sz="1200">
              <a:solidFill>
                <a:srgbClr val="898989"/>
              </a:solidFill>
              <a:latin typeface="Calibri" charset="0"/>
            </a:endParaRPr>
          </a:p>
        </p:txBody>
      </p:sp>
      <p:sp>
        <p:nvSpPr>
          <p:cNvPr id="74756" name="Rectangle 2"/>
          <p:cNvSpPr>
            <a:spLocks noChangeArrowheads="1"/>
          </p:cNvSpPr>
          <p:nvPr/>
        </p:nvSpPr>
        <p:spPr bwMode="auto">
          <a:xfrm rot="10800000" flipV="1">
            <a:off x="0" y="3309938"/>
            <a:ext cx="9144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449263" eaLnBrk="0" hangingPunct="0"/>
            <a:endParaRPr lang="fr-FR">
              <a:latin typeface="Calibri" charset="0"/>
            </a:endParaRPr>
          </a:p>
          <a:p>
            <a:pPr indent="449263" eaLnBrk="0" hangingPunct="0">
              <a:buFont typeface="Arial" charset="0"/>
              <a:buChar char="•"/>
            </a:pPr>
            <a:endParaRPr lang="fr-FR">
              <a:latin typeface="Calibri" charset="0"/>
            </a:endParaRPr>
          </a:p>
          <a:p>
            <a:pPr indent="449263" eaLnBrk="0" hangingPunct="0"/>
            <a:endParaRPr lang="fr-FR"/>
          </a:p>
        </p:txBody>
      </p:sp>
      <p:sp>
        <p:nvSpPr>
          <p:cNvPr id="74757" name="ZoneTexte 5"/>
          <p:cNvSpPr txBox="1">
            <a:spLocks noChangeArrowheads="1"/>
          </p:cNvSpPr>
          <p:nvPr/>
        </p:nvSpPr>
        <p:spPr bwMode="auto">
          <a:xfrm>
            <a:off x="539750" y="1484313"/>
            <a:ext cx="8135938"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dirty="0"/>
              <a:t>Quelques informations sur Maisons Paysannes de France suite à l’AG de Auch</a:t>
            </a:r>
            <a:endParaRPr lang="fr-FR" sz="1800" dirty="0"/>
          </a:p>
        </p:txBody>
      </p:sp>
      <p:sp>
        <p:nvSpPr>
          <p:cNvPr id="74758" name="ZoneTexte 1"/>
          <p:cNvSpPr txBox="1">
            <a:spLocks noChangeArrowheads="1"/>
          </p:cNvSpPr>
          <p:nvPr/>
        </p:nvSpPr>
        <p:spPr bwMode="auto">
          <a:xfrm>
            <a:off x="827088" y="2708275"/>
            <a:ext cx="7705725" cy="3139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dirty="0"/>
              <a:t>Le rapport financier a été approuvé à l’unanimité des 333 votants présents ou représentés</a:t>
            </a:r>
          </a:p>
          <a:p>
            <a:pPr eaLnBrk="1" hangingPunct="1"/>
            <a:endParaRPr lang="fr-FR" sz="1800" dirty="0"/>
          </a:p>
          <a:p>
            <a:pPr eaLnBrk="1" hangingPunct="1"/>
            <a:r>
              <a:rPr lang="fr-FR" sz="1800" dirty="0"/>
              <a:t>Par contre le rapport moral n’a été approuvé qu’à 260 pour en raison de 73 abstentions pour protester contre le fait que le siège n’a pas mis en place les moyens pour permettre un travail de coopération entre délégations comme nous les faisons sur la région Auvergne Rhône Alpes.</a:t>
            </a:r>
          </a:p>
          <a:p>
            <a:pPr eaLnBrk="1" hangingPunct="1"/>
            <a:r>
              <a:rPr lang="fr-FR" sz="1800" dirty="0"/>
              <a:t>Du coup une commission a été nommée pour traiter le sujet </a:t>
            </a:r>
            <a:r>
              <a:rPr lang="mr-IN" sz="1800" dirty="0"/>
              <a:t>…</a:t>
            </a:r>
            <a:r>
              <a:rPr lang="fr-FR" sz="1800" dirty="0"/>
              <a:t> ou l’enterrer?</a:t>
            </a:r>
          </a:p>
          <a:p>
            <a:pPr eaLnBrk="1" hangingPunct="1"/>
            <a:endParaRPr lang="fr-FR" sz="1800" dirty="0"/>
          </a:p>
          <a:p>
            <a:pPr eaLnBrk="1" hangingPunct="1"/>
            <a:r>
              <a:rPr lang="fr-FR" sz="1800" dirty="0"/>
              <a:t>Il a été décidé une augmentation de 4 € de toutes les adhésions</a:t>
            </a:r>
          </a:p>
        </p:txBody>
      </p:sp>
      <p:sp>
        <p:nvSpPr>
          <p:cNvPr id="2" name="Espace réservé de la date 1"/>
          <p:cNvSpPr>
            <a:spLocks noGrp="1"/>
          </p:cNvSpPr>
          <p:nvPr>
            <p:ph type="dt" sz="half" idx="10"/>
          </p:nvPr>
        </p:nvSpPr>
        <p:spPr/>
        <p:txBody>
          <a:bodyPr/>
          <a:lstStyle/>
          <a:p>
            <a:pPr>
              <a:defRPr/>
            </a:pPr>
            <a:r>
              <a:rPr lang="fr-FR"/>
              <a:t>28/05/23</a:t>
            </a:r>
          </a:p>
        </p:txBody>
      </p:sp>
      <p:pic>
        <p:nvPicPr>
          <p:cNvPr id="10" name="Image 9" descr="mp_ardech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Tree>
    <p:extLst>
      <p:ext uri="{BB962C8B-B14F-4D97-AF65-F5344CB8AC3E}">
        <p14:creationId xmlns:p14="http://schemas.microsoft.com/office/powerpoint/2010/main" val="843002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Espace réservé du numéro de diapositive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F57EF0-3DCC-8D44-BFB3-4FEF35D740F0}" type="slidenum">
              <a:rPr lang="fr-FR" sz="1200">
                <a:solidFill>
                  <a:srgbClr val="898989"/>
                </a:solidFill>
                <a:latin typeface="Calibri" charset="0"/>
              </a:rPr>
              <a:pPr eaLnBrk="1" hangingPunct="1"/>
              <a:t>22</a:t>
            </a:fld>
            <a:endParaRPr lang="fr-FR" sz="1200">
              <a:solidFill>
                <a:srgbClr val="898989"/>
              </a:solidFill>
              <a:latin typeface="Calibri" charset="0"/>
            </a:endParaRPr>
          </a:p>
        </p:txBody>
      </p:sp>
      <p:sp>
        <p:nvSpPr>
          <p:cNvPr id="55300" name="Rectangle 2"/>
          <p:cNvSpPr>
            <a:spLocks noChangeArrowheads="1"/>
          </p:cNvSpPr>
          <p:nvPr/>
        </p:nvSpPr>
        <p:spPr bwMode="auto">
          <a:xfrm rot="10800000" flipV="1">
            <a:off x="0" y="3309938"/>
            <a:ext cx="91440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449263" eaLnBrk="0" hangingPunct="0"/>
            <a:endParaRPr lang="fr-FR">
              <a:latin typeface="Calibri" charset="0"/>
            </a:endParaRPr>
          </a:p>
          <a:p>
            <a:pPr indent="449263" eaLnBrk="0" hangingPunct="0">
              <a:buFont typeface="Arial" charset="0"/>
              <a:buChar char="•"/>
            </a:pPr>
            <a:endParaRPr lang="fr-FR">
              <a:latin typeface="Calibri" charset="0"/>
            </a:endParaRPr>
          </a:p>
          <a:p>
            <a:pPr indent="449263" eaLnBrk="0" hangingPunct="0"/>
            <a:endParaRPr lang="fr-FR"/>
          </a:p>
        </p:txBody>
      </p:sp>
      <p:sp>
        <p:nvSpPr>
          <p:cNvPr id="55301" name="ZoneTexte 5"/>
          <p:cNvSpPr txBox="1">
            <a:spLocks noChangeArrowheads="1"/>
          </p:cNvSpPr>
          <p:nvPr/>
        </p:nvSpPr>
        <p:spPr bwMode="auto">
          <a:xfrm>
            <a:off x="501685" y="3279591"/>
            <a:ext cx="8387553"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dirty="0"/>
              <a:t>A votre disposition pour des questions </a:t>
            </a:r>
          </a:p>
          <a:p>
            <a:pPr algn="ctr" eaLnBrk="1" hangingPunct="1"/>
            <a:r>
              <a:rPr lang="fr-FR" dirty="0"/>
              <a:t>avant d’aller déjeuner</a:t>
            </a:r>
            <a:endParaRPr lang="fr-FR" sz="1800" dirty="0"/>
          </a:p>
          <a:p>
            <a:pPr algn="ctr" eaLnBrk="1" hangingPunct="1"/>
            <a:endParaRPr lang="fr-FR" sz="1800" dirty="0"/>
          </a:p>
          <a:p>
            <a:pPr algn="ctr" eaLnBrk="1" hangingPunct="1"/>
            <a:endParaRPr lang="fr-FR" sz="1800" dirty="0"/>
          </a:p>
        </p:txBody>
      </p:sp>
      <p:pic>
        <p:nvPicPr>
          <p:cNvPr id="7" name="Image 6" descr="mp_ardeche.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Tree>
    <p:extLst>
      <p:ext uri="{BB962C8B-B14F-4D97-AF65-F5344CB8AC3E}">
        <p14:creationId xmlns:p14="http://schemas.microsoft.com/office/powerpoint/2010/main" val="220721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58463" y="1228437"/>
            <a:ext cx="7603668" cy="5324535"/>
          </a:xfrm>
          <a:prstGeom prst="rect">
            <a:avLst/>
          </a:prstGeom>
          <a:noFill/>
        </p:spPr>
        <p:txBody>
          <a:bodyPr wrap="square" rtlCol="0">
            <a:spAutoFit/>
          </a:bodyPr>
          <a:lstStyle/>
          <a:p>
            <a:r>
              <a:rPr lang="fr-FR" sz="2400" u="sng" dirty="0">
                <a:solidFill>
                  <a:srgbClr val="000000"/>
                </a:solidFill>
              </a:rPr>
              <a:t>22 visites conseil en 2022</a:t>
            </a:r>
          </a:p>
          <a:p>
            <a:r>
              <a:rPr lang="fr-FR" sz="2000" dirty="0" err="1">
                <a:solidFill>
                  <a:srgbClr val="000000"/>
                </a:solidFill>
              </a:rPr>
              <a:t>Dornas</a:t>
            </a:r>
            <a:r>
              <a:rPr lang="fr-FR" sz="2000" dirty="0">
                <a:solidFill>
                  <a:srgbClr val="000000"/>
                </a:solidFill>
              </a:rPr>
              <a:t>					</a:t>
            </a:r>
            <a:r>
              <a:rPr lang="fr-FR" sz="2000" dirty="0" err="1">
                <a:solidFill>
                  <a:srgbClr val="000000"/>
                </a:solidFill>
              </a:rPr>
              <a:t>Malarce</a:t>
            </a:r>
            <a:r>
              <a:rPr lang="fr-FR" sz="2000" dirty="0">
                <a:solidFill>
                  <a:srgbClr val="000000"/>
                </a:solidFill>
              </a:rPr>
              <a:t> sur </a:t>
            </a:r>
            <a:r>
              <a:rPr lang="fr-FR" sz="2000" dirty="0" err="1">
                <a:solidFill>
                  <a:srgbClr val="000000"/>
                </a:solidFill>
              </a:rPr>
              <a:t>Thines</a:t>
            </a:r>
            <a:r>
              <a:rPr lang="fr-FR" sz="2000" dirty="0">
                <a:solidFill>
                  <a:srgbClr val="000000"/>
                </a:solidFill>
              </a:rPr>
              <a:t>			</a:t>
            </a:r>
            <a:r>
              <a:rPr lang="fr-FR" sz="2000" dirty="0" err="1">
                <a:solidFill>
                  <a:srgbClr val="000000"/>
                </a:solidFill>
              </a:rPr>
              <a:t>Thines</a:t>
            </a:r>
            <a:endParaRPr lang="fr-FR" sz="2000" dirty="0">
              <a:solidFill>
                <a:srgbClr val="000000"/>
              </a:solidFill>
            </a:endParaRPr>
          </a:p>
          <a:p>
            <a:r>
              <a:rPr lang="fr-FR" sz="2000" dirty="0" err="1">
                <a:solidFill>
                  <a:srgbClr val="000000"/>
                </a:solidFill>
              </a:rPr>
              <a:t>Paysac</a:t>
            </a:r>
            <a:r>
              <a:rPr lang="fr-FR" sz="2000" dirty="0">
                <a:solidFill>
                  <a:srgbClr val="000000"/>
                </a:solidFill>
              </a:rPr>
              <a:t>					</a:t>
            </a:r>
            <a:r>
              <a:rPr lang="fr-FR" sz="2000" dirty="0" err="1">
                <a:solidFill>
                  <a:srgbClr val="000000"/>
                </a:solidFill>
              </a:rPr>
              <a:t>Ruoms</a:t>
            </a:r>
            <a:r>
              <a:rPr lang="fr-FR" sz="2000" dirty="0">
                <a:solidFill>
                  <a:srgbClr val="000000"/>
                </a:solidFill>
              </a:rPr>
              <a:t>						</a:t>
            </a:r>
            <a:r>
              <a:rPr lang="fr-FR" sz="2000" dirty="0" err="1">
                <a:solidFill>
                  <a:srgbClr val="000000"/>
                </a:solidFill>
              </a:rPr>
              <a:t>Sanilhac</a:t>
            </a:r>
            <a:endParaRPr lang="fr-FR" sz="2000" dirty="0">
              <a:solidFill>
                <a:srgbClr val="000000"/>
              </a:solidFill>
            </a:endParaRPr>
          </a:p>
          <a:p>
            <a:r>
              <a:rPr lang="fr-FR" sz="2000" dirty="0">
                <a:solidFill>
                  <a:srgbClr val="000000"/>
                </a:solidFill>
              </a:rPr>
              <a:t>La chapelle </a:t>
            </a:r>
            <a:r>
              <a:rPr lang="fr-FR" sz="2000" dirty="0" err="1">
                <a:solidFill>
                  <a:srgbClr val="000000"/>
                </a:solidFill>
              </a:rPr>
              <a:t>ss</a:t>
            </a:r>
            <a:r>
              <a:rPr lang="fr-FR" sz="2000" dirty="0">
                <a:solidFill>
                  <a:srgbClr val="000000"/>
                </a:solidFill>
              </a:rPr>
              <a:t> Chomérac	St Didier </a:t>
            </a:r>
            <a:r>
              <a:rPr lang="fr-FR" sz="2000" dirty="0" err="1">
                <a:solidFill>
                  <a:srgbClr val="000000"/>
                </a:solidFill>
              </a:rPr>
              <a:t>ss</a:t>
            </a:r>
            <a:r>
              <a:rPr lang="fr-FR" sz="2000" dirty="0">
                <a:solidFill>
                  <a:srgbClr val="000000"/>
                </a:solidFill>
              </a:rPr>
              <a:t> Aubenas			</a:t>
            </a:r>
            <a:r>
              <a:rPr lang="fr-FR" sz="2000" dirty="0" err="1">
                <a:solidFill>
                  <a:srgbClr val="000000"/>
                </a:solidFill>
              </a:rPr>
              <a:t>Gilhoc</a:t>
            </a:r>
            <a:endParaRPr lang="fr-FR" sz="2000" dirty="0">
              <a:solidFill>
                <a:srgbClr val="000000"/>
              </a:solidFill>
            </a:endParaRPr>
          </a:p>
          <a:p>
            <a:r>
              <a:rPr lang="fr-FR" sz="2000" dirty="0">
                <a:solidFill>
                  <a:srgbClr val="000000"/>
                </a:solidFill>
              </a:rPr>
              <a:t>Saint Jean Chambre		</a:t>
            </a:r>
            <a:r>
              <a:rPr lang="fr-FR" sz="2000" dirty="0" err="1">
                <a:solidFill>
                  <a:srgbClr val="000000"/>
                </a:solidFill>
              </a:rPr>
              <a:t>Vernoux</a:t>
            </a:r>
            <a:r>
              <a:rPr lang="fr-FR" sz="2000" dirty="0">
                <a:solidFill>
                  <a:srgbClr val="000000"/>
                </a:solidFill>
              </a:rPr>
              <a:t>						</a:t>
            </a:r>
            <a:r>
              <a:rPr lang="fr-FR" sz="2000" dirty="0" err="1">
                <a:solidFill>
                  <a:srgbClr val="000000"/>
                </a:solidFill>
              </a:rPr>
              <a:t>Burzet</a:t>
            </a:r>
            <a:endParaRPr lang="fr-FR" sz="2000" dirty="0">
              <a:solidFill>
                <a:srgbClr val="000000"/>
              </a:solidFill>
            </a:endParaRPr>
          </a:p>
          <a:p>
            <a:r>
              <a:rPr lang="fr-FR" sz="2000" dirty="0" err="1">
                <a:solidFill>
                  <a:srgbClr val="000000"/>
                </a:solidFill>
              </a:rPr>
              <a:t>Arcens</a:t>
            </a:r>
            <a:r>
              <a:rPr lang="fr-FR" sz="2000" dirty="0">
                <a:solidFill>
                  <a:srgbClr val="000000"/>
                </a:solidFill>
              </a:rPr>
              <a:t>					St Pierre St Jean				</a:t>
            </a:r>
            <a:r>
              <a:rPr lang="fr-FR" sz="2000" dirty="0" err="1">
                <a:solidFill>
                  <a:srgbClr val="000000"/>
                </a:solidFill>
              </a:rPr>
              <a:t>Desaignes</a:t>
            </a:r>
            <a:r>
              <a:rPr lang="fr-FR" sz="2000" dirty="0">
                <a:solidFill>
                  <a:srgbClr val="000000"/>
                </a:solidFill>
              </a:rPr>
              <a:t>	</a:t>
            </a:r>
          </a:p>
          <a:p>
            <a:r>
              <a:rPr lang="fr-FR" sz="2000" dirty="0" err="1">
                <a:solidFill>
                  <a:srgbClr val="000000"/>
                </a:solidFill>
              </a:rPr>
              <a:t>Meyras</a:t>
            </a:r>
            <a:r>
              <a:rPr lang="fr-FR" sz="2000" dirty="0">
                <a:solidFill>
                  <a:srgbClr val="000000"/>
                </a:solidFill>
              </a:rPr>
              <a:t>					</a:t>
            </a:r>
            <a:r>
              <a:rPr lang="fr-FR" sz="2000" dirty="0" err="1">
                <a:solidFill>
                  <a:srgbClr val="000000"/>
                </a:solidFill>
              </a:rPr>
              <a:t>Montpezat</a:t>
            </a:r>
            <a:r>
              <a:rPr lang="fr-FR" sz="2000" dirty="0">
                <a:solidFill>
                  <a:srgbClr val="000000"/>
                </a:solidFill>
              </a:rPr>
              <a:t>					Champis</a:t>
            </a:r>
          </a:p>
          <a:p>
            <a:r>
              <a:rPr lang="fr-FR" sz="2000" dirty="0">
                <a:solidFill>
                  <a:srgbClr val="000000"/>
                </a:solidFill>
              </a:rPr>
              <a:t>Vallon pont d’Arc			Saint Roman d’Ay				</a:t>
            </a:r>
            <a:r>
              <a:rPr lang="fr-FR" sz="2000" dirty="0" err="1">
                <a:solidFill>
                  <a:srgbClr val="000000"/>
                </a:solidFill>
              </a:rPr>
              <a:t>Rocles</a:t>
            </a:r>
            <a:endParaRPr lang="fr-FR" sz="2000" dirty="0">
              <a:solidFill>
                <a:srgbClr val="000000"/>
              </a:solidFill>
            </a:endParaRPr>
          </a:p>
          <a:p>
            <a:r>
              <a:rPr lang="fr-FR" sz="2000" dirty="0">
                <a:solidFill>
                  <a:srgbClr val="000000"/>
                </a:solidFill>
              </a:rPr>
              <a:t>La chapelle </a:t>
            </a:r>
            <a:r>
              <a:rPr lang="fr-FR" sz="2000" dirty="0" err="1">
                <a:solidFill>
                  <a:srgbClr val="000000"/>
                </a:solidFill>
              </a:rPr>
              <a:t>ss</a:t>
            </a:r>
            <a:r>
              <a:rPr lang="fr-FR" sz="2000" dirty="0">
                <a:solidFill>
                  <a:srgbClr val="000000"/>
                </a:solidFill>
              </a:rPr>
              <a:t> </a:t>
            </a:r>
            <a:r>
              <a:rPr lang="fr-FR" sz="2000" dirty="0" err="1">
                <a:solidFill>
                  <a:srgbClr val="000000"/>
                </a:solidFill>
              </a:rPr>
              <a:t>Chanéac</a:t>
            </a:r>
            <a:endParaRPr lang="fr-FR" sz="2000" dirty="0">
              <a:solidFill>
                <a:srgbClr val="000000"/>
              </a:solidFill>
            </a:endParaRPr>
          </a:p>
          <a:p>
            <a:endParaRPr lang="fr-FR" sz="2000" dirty="0">
              <a:solidFill>
                <a:srgbClr val="000000"/>
              </a:solidFill>
            </a:endParaRPr>
          </a:p>
          <a:p>
            <a:r>
              <a:rPr lang="fr-FR" sz="2400" u="sng" dirty="0">
                <a:solidFill>
                  <a:srgbClr val="000000"/>
                </a:solidFill>
              </a:rPr>
              <a:t>16 Visites conseil au 31 mai 2023</a:t>
            </a:r>
          </a:p>
          <a:p>
            <a:r>
              <a:rPr lang="fr-FR" sz="2000" dirty="0">
                <a:solidFill>
                  <a:srgbClr val="000000"/>
                </a:solidFill>
              </a:rPr>
              <a:t>St Alban en Montagne	</a:t>
            </a:r>
            <a:r>
              <a:rPr lang="fr-FR" sz="2000" dirty="0" err="1">
                <a:solidFill>
                  <a:srgbClr val="000000"/>
                </a:solidFill>
              </a:rPr>
              <a:t>Toulaud</a:t>
            </a:r>
            <a:r>
              <a:rPr lang="fr-FR" sz="2000" dirty="0">
                <a:solidFill>
                  <a:srgbClr val="000000"/>
                </a:solidFill>
              </a:rPr>
              <a:t>						</a:t>
            </a:r>
            <a:r>
              <a:rPr lang="fr-FR" sz="2000" dirty="0" err="1">
                <a:solidFill>
                  <a:srgbClr val="000000"/>
                </a:solidFill>
              </a:rPr>
              <a:t>Dunières</a:t>
            </a:r>
            <a:endParaRPr lang="fr-FR" sz="2000" dirty="0">
              <a:solidFill>
                <a:srgbClr val="000000"/>
              </a:solidFill>
            </a:endParaRPr>
          </a:p>
          <a:p>
            <a:r>
              <a:rPr lang="fr-FR" sz="2000" dirty="0">
                <a:solidFill>
                  <a:srgbClr val="000000"/>
                </a:solidFill>
              </a:rPr>
              <a:t>La </a:t>
            </a:r>
            <a:r>
              <a:rPr lang="fr-FR" sz="2000" dirty="0" err="1">
                <a:solidFill>
                  <a:srgbClr val="000000"/>
                </a:solidFill>
              </a:rPr>
              <a:t>Chapelmle</a:t>
            </a:r>
            <a:r>
              <a:rPr lang="fr-FR" sz="2000" dirty="0">
                <a:solidFill>
                  <a:srgbClr val="000000"/>
                </a:solidFill>
              </a:rPr>
              <a:t> </a:t>
            </a:r>
            <a:r>
              <a:rPr lang="fr-FR" sz="2000" dirty="0" err="1">
                <a:solidFill>
                  <a:srgbClr val="000000"/>
                </a:solidFill>
              </a:rPr>
              <a:t>ss</a:t>
            </a:r>
            <a:r>
              <a:rPr lang="fr-FR" sz="2000" dirty="0">
                <a:solidFill>
                  <a:srgbClr val="000000"/>
                </a:solidFill>
              </a:rPr>
              <a:t> Aubenas	</a:t>
            </a:r>
            <a:r>
              <a:rPr lang="fr-FR" dirty="0">
                <a:solidFill>
                  <a:srgbClr val="000000"/>
                </a:solidFill>
              </a:rPr>
              <a:t>St Didier </a:t>
            </a:r>
            <a:r>
              <a:rPr lang="fr-FR" dirty="0" err="1">
                <a:solidFill>
                  <a:srgbClr val="000000"/>
                </a:solidFill>
              </a:rPr>
              <a:t>ss</a:t>
            </a:r>
            <a:r>
              <a:rPr lang="fr-FR" dirty="0">
                <a:solidFill>
                  <a:srgbClr val="000000"/>
                </a:solidFill>
              </a:rPr>
              <a:t> Aubenas			</a:t>
            </a:r>
            <a:r>
              <a:rPr lang="fr-FR" dirty="0" err="1">
                <a:solidFill>
                  <a:srgbClr val="000000"/>
                </a:solidFill>
              </a:rPr>
              <a:t>Leynaud</a:t>
            </a:r>
            <a:endParaRPr lang="fr-FR" dirty="0">
              <a:solidFill>
                <a:srgbClr val="000000"/>
              </a:solidFill>
            </a:endParaRPr>
          </a:p>
          <a:p>
            <a:r>
              <a:rPr lang="fr-FR" dirty="0" err="1">
                <a:solidFill>
                  <a:srgbClr val="000000"/>
                </a:solidFill>
              </a:rPr>
              <a:t>Valvignères</a:t>
            </a:r>
            <a:r>
              <a:rPr lang="fr-FR" dirty="0">
                <a:solidFill>
                  <a:srgbClr val="000000"/>
                </a:solidFill>
              </a:rPr>
              <a:t>				Seillons						Borée les </a:t>
            </a:r>
            <a:r>
              <a:rPr lang="fr-FR" dirty="0" err="1">
                <a:solidFill>
                  <a:srgbClr val="000000"/>
                </a:solidFill>
              </a:rPr>
              <a:t>ribes</a:t>
            </a:r>
            <a:endParaRPr lang="fr-FR" dirty="0">
              <a:solidFill>
                <a:srgbClr val="000000"/>
              </a:solidFill>
            </a:endParaRPr>
          </a:p>
          <a:p>
            <a:r>
              <a:rPr lang="fr-FR" dirty="0">
                <a:solidFill>
                  <a:srgbClr val="000000"/>
                </a:solidFill>
              </a:rPr>
              <a:t>La </a:t>
            </a:r>
            <a:r>
              <a:rPr lang="fr-FR" dirty="0" err="1">
                <a:solidFill>
                  <a:srgbClr val="000000"/>
                </a:solidFill>
              </a:rPr>
              <a:t>Batie</a:t>
            </a:r>
            <a:r>
              <a:rPr lang="fr-FR" dirty="0">
                <a:solidFill>
                  <a:srgbClr val="000000"/>
                </a:solidFill>
              </a:rPr>
              <a:t> d’</a:t>
            </a:r>
            <a:r>
              <a:rPr lang="fr-FR" dirty="0" err="1">
                <a:solidFill>
                  <a:srgbClr val="000000"/>
                </a:solidFill>
              </a:rPr>
              <a:t>Andaure</a:t>
            </a:r>
            <a:r>
              <a:rPr lang="fr-FR" dirty="0">
                <a:solidFill>
                  <a:srgbClr val="000000"/>
                </a:solidFill>
              </a:rPr>
              <a:t>			La </a:t>
            </a:r>
            <a:r>
              <a:rPr lang="fr-FR" dirty="0" err="1">
                <a:solidFill>
                  <a:srgbClr val="000000"/>
                </a:solidFill>
              </a:rPr>
              <a:t>Ribeyre</a:t>
            </a:r>
            <a:r>
              <a:rPr lang="fr-FR" dirty="0">
                <a:solidFill>
                  <a:srgbClr val="000000"/>
                </a:solidFill>
              </a:rPr>
              <a:t>					</a:t>
            </a:r>
            <a:r>
              <a:rPr lang="fr-FR" dirty="0" err="1">
                <a:solidFill>
                  <a:srgbClr val="000000"/>
                </a:solidFill>
              </a:rPr>
              <a:t>Buancheau</a:t>
            </a:r>
            <a:endParaRPr lang="fr-FR" dirty="0">
              <a:solidFill>
                <a:srgbClr val="000000"/>
              </a:solidFill>
            </a:endParaRPr>
          </a:p>
          <a:p>
            <a:r>
              <a:rPr lang="fr-FR" dirty="0">
                <a:solidFill>
                  <a:srgbClr val="000000"/>
                </a:solidFill>
              </a:rPr>
              <a:t>St Maurice en </a:t>
            </a:r>
            <a:r>
              <a:rPr lang="fr-FR" dirty="0" err="1">
                <a:solidFill>
                  <a:srgbClr val="000000"/>
                </a:solidFill>
              </a:rPr>
              <a:t>Chalancon</a:t>
            </a:r>
            <a:r>
              <a:rPr lang="fr-FR" dirty="0">
                <a:solidFill>
                  <a:srgbClr val="000000"/>
                </a:solidFill>
              </a:rPr>
              <a:t>	St </a:t>
            </a:r>
            <a:r>
              <a:rPr lang="fr-FR" dirty="0" err="1">
                <a:solidFill>
                  <a:srgbClr val="000000"/>
                </a:solidFill>
              </a:rPr>
              <a:t>Cirgues</a:t>
            </a:r>
            <a:r>
              <a:rPr lang="fr-FR" dirty="0">
                <a:solidFill>
                  <a:srgbClr val="000000"/>
                </a:solidFill>
              </a:rPr>
              <a:t>					</a:t>
            </a:r>
            <a:r>
              <a:rPr lang="fr-FR" dirty="0" err="1">
                <a:solidFill>
                  <a:srgbClr val="000000"/>
                </a:solidFill>
              </a:rPr>
              <a:t>Desaignes</a:t>
            </a:r>
            <a:endParaRPr lang="fr-FR" dirty="0">
              <a:solidFill>
                <a:srgbClr val="000000"/>
              </a:solidFill>
            </a:endParaRPr>
          </a:p>
          <a:p>
            <a:r>
              <a:rPr lang="fr-FR" dirty="0" err="1">
                <a:solidFill>
                  <a:srgbClr val="000000"/>
                </a:solidFill>
              </a:rPr>
              <a:t>Sagnes</a:t>
            </a:r>
            <a:r>
              <a:rPr lang="fr-FR" dirty="0">
                <a:solidFill>
                  <a:srgbClr val="000000"/>
                </a:solidFill>
              </a:rPr>
              <a:t> et </a:t>
            </a:r>
            <a:r>
              <a:rPr lang="fr-FR" dirty="0" err="1">
                <a:solidFill>
                  <a:srgbClr val="000000"/>
                </a:solidFill>
              </a:rPr>
              <a:t>Goudoulet</a:t>
            </a:r>
            <a:r>
              <a:rPr lang="fr-FR" dirty="0">
                <a:solidFill>
                  <a:srgbClr val="000000"/>
                </a:solidFill>
              </a:rPr>
              <a:t>		</a:t>
            </a:r>
          </a:p>
        </p:txBody>
      </p:sp>
      <p:pic>
        <p:nvPicPr>
          <p:cNvPr id="9" name="Image 8" descr="mp_ardech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
        <p:nvSpPr>
          <p:cNvPr id="8" name="Espace réservé du numéro de diapositive 7"/>
          <p:cNvSpPr>
            <a:spLocks noGrp="1"/>
          </p:cNvSpPr>
          <p:nvPr>
            <p:ph type="sldNum" sz="quarter" idx="12"/>
          </p:nvPr>
        </p:nvSpPr>
        <p:spPr/>
        <p:txBody>
          <a:bodyPr/>
          <a:lstStyle/>
          <a:p>
            <a:fld id="{8354228E-336A-C345-9EDE-63425FF2EB2C}" type="slidenum">
              <a:rPr lang="fr-FR" smtClean="0"/>
              <a:t>3</a:t>
            </a:fld>
            <a:endParaRPr lang="fr-FR"/>
          </a:p>
        </p:txBody>
      </p:sp>
    </p:spTree>
    <p:extLst>
      <p:ext uri="{BB962C8B-B14F-4D97-AF65-F5344CB8AC3E}">
        <p14:creationId xmlns:p14="http://schemas.microsoft.com/office/powerpoint/2010/main" val="121412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mp_ardech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pic>
        <p:nvPicPr>
          <p:cNvPr id="2" name="Image 1" descr="IMG_305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272" y="1505971"/>
            <a:ext cx="2696010" cy="2022008"/>
          </a:xfrm>
          <a:prstGeom prst="rect">
            <a:avLst/>
          </a:prstGeom>
        </p:spPr>
      </p:pic>
      <p:pic>
        <p:nvPicPr>
          <p:cNvPr id="4" name="Image 3" descr="IMG_312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86375" y="1505971"/>
            <a:ext cx="2696011" cy="2022008"/>
          </a:xfrm>
          <a:prstGeom prst="rect">
            <a:avLst/>
          </a:prstGeom>
        </p:spPr>
      </p:pic>
      <p:pic>
        <p:nvPicPr>
          <p:cNvPr id="10" name="Image 9" descr="IMG_3244.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6604" y="1505971"/>
            <a:ext cx="2590876" cy="3454501"/>
          </a:xfrm>
          <a:prstGeom prst="rect">
            <a:avLst/>
          </a:prstGeom>
        </p:spPr>
      </p:pic>
      <p:pic>
        <p:nvPicPr>
          <p:cNvPr id="11" name="Image 10" descr="IMG_3397.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7272" y="4238131"/>
            <a:ext cx="2698521" cy="2023891"/>
          </a:xfrm>
          <a:prstGeom prst="rect">
            <a:avLst/>
          </a:prstGeom>
        </p:spPr>
      </p:pic>
      <p:sp>
        <p:nvSpPr>
          <p:cNvPr id="12" name="ZoneTexte 11"/>
          <p:cNvSpPr txBox="1"/>
          <p:nvPr/>
        </p:nvSpPr>
        <p:spPr>
          <a:xfrm>
            <a:off x="1316924" y="6293382"/>
            <a:ext cx="800219" cy="369332"/>
          </a:xfrm>
          <a:prstGeom prst="rect">
            <a:avLst/>
          </a:prstGeom>
          <a:noFill/>
        </p:spPr>
        <p:txBody>
          <a:bodyPr wrap="none" rtlCol="0">
            <a:spAutoFit/>
          </a:bodyPr>
          <a:lstStyle/>
          <a:p>
            <a:r>
              <a:rPr lang="fr-FR" dirty="0" err="1"/>
              <a:t>Thines</a:t>
            </a:r>
            <a:endParaRPr lang="fr-FR" dirty="0"/>
          </a:p>
        </p:txBody>
      </p:sp>
      <p:sp>
        <p:nvSpPr>
          <p:cNvPr id="13" name="ZoneTexte 12"/>
          <p:cNvSpPr txBox="1"/>
          <p:nvPr/>
        </p:nvSpPr>
        <p:spPr>
          <a:xfrm>
            <a:off x="7007918" y="5007512"/>
            <a:ext cx="1265791" cy="369332"/>
          </a:xfrm>
          <a:prstGeom prst="rect">
            <a:avLst/>
          </a:prstGeom>
          <a:noFill/>
        </p:spPr>
        <p:txBody>
          <a:bodyPr wrap="none" rtlCol="0">
            <a:spAutoFit/>
          </a:bodyPr>
          <a:lstStyle/>
          <a:p>
            <a:r>
              <a:rPr lang="fr-FR" dirty="0" err="1"/>
              <a:t>Chassagnes</a:t>
            </a:r>
            <a:endParaRPr lang="fr-FR" dirty="0"/>
          </a:p>
        </p:txBody>
      </p:sp>
      <p:pic>
        <p:nvPicPr>
          <p:cNvPr id="14" name="Image 13" descr="IMG_3477.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86375" y="4256444"/>
            <a:ext cx="2696011" cy="2022008"/>
          </a:xfrm>
          <a:prstGeom prst="rect">
            <a:avLst/>
          </a:prstGeom>
        </p:spPr>
      </p:pic>
      <p:sp>
        <p:nvSpPr>
          <p:cNvPr id="15" name="ZoneTexte 14"/>
          <p:cNvSpPr txBox="1"/>
          <p:nvPr/>
        </p:nvSpPr>
        <p:spPr>
          <a:xfrm>
            <a:off x="4170260" y="6291136"/>
            <a:ext cx="1133644" cy="369332"/>
          </a:xfrm>
          <a:prstGeom prst="rect">
            <a:avLst/>
          </a:prstGeom>
          <a:noFill/>
        </p:spPr>
        <p:txBody>
          <a:bodyPr wrap="none" rtlCol="0">
            <a:spAutoFit/>
          </a:bodyPr>
          <a:lstStyle/>
          <a:p>
            <a:r>
              <a:rPr lang="fr-FR" dirty="0" err="1"/>
              <a:t>Desaignes</a:t>
            </a:r>
            <a:endParaRPr lang="fr-FR" dirty="0"/>
          </a:p>
        </p:txBody>
      </p:sp>
      <p:sp>
        <p:nvSpPr>
          <p:cNvPr id="16" name="ZoneTexte 15"/>
          <p:cNvSpPr txBox="1"/>
          <p:nvPr/>
        </p:nvSpPr>
        <p:spPr>
          <a:xfrm>
            <a:off x="3872384" y="3527979"/>
            <a:ext cx="1608133" cy="369332"/>
          </a:xfrm>
          <a:prstGeom prst="rect">
            <a:avLst/>
          </a:prstGeom>
          <a:noFill/>
        </p:spPr>
        <p:txBody>
          <a:bodyPr wrap="none" rtlCol="0">
            <a:spAutoFit/>
          </a:bodyPr>
          <a:lstStyle/>
          <a:p>
            <a:r>
              <a:rPr lang="fr-FR" dirty="0"/>
              <a:t>St Romain d’Ay</a:t>
            </a:r>
          </a:p>
        </p:txBody>
      </p:sp>
      <p:sp>
        <p:nvSpPr>
          <p:cNvPr id="17" name="ZoneTexte 16"/>
          <p:cNvSpPr txBox="1"/>
          <p:nvPr/>
        </p:nvSpPr>
        <p:spPr>
          <a:xfrm>
            <a:off x="1316924" y="3500112"/>
            <a:ext cx="851515" cy="369332"/>
          </a:xfrm>
          <a:prstGeom prst="rect">
            <a:avLst/>
          </a:prstGeom>
          <a:noFill/>
        </p:spPr>
        <p:txBody>
          <a:bodyPr wrap="none" rtlCol="0">
            <a:spAutoFit/>
          </a:bodyPr>
          <a:lstStyle/>
          <a:p>
            <a:r>
              <a:rPr lang="fr-FR" dirty="0" err="1"/>
              <a:t>Dornas</a:t>
            </a:r>
            <a:endParaRPr lang="fr-FR" dirty="0"/>
          </a:p>
        </p:txBody>
      </p:sp>
    </p:spTree>
    <p:extLst>
      <p:ext uri="{BB962C8B-B14F-4D97-AF65-F5344CB8AC3E}">
        <p14:creationId xmlns:p14="http://schemas.microsoft.com/office/powerpoint/2010/main" val="278678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mp_ardech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pic>
        <p:nvPicPr>
          <p:cNvPr id="3" name="Image 2" descr="IMG_413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5435" y="1436669"/>
            <a:ext cx="2892944" cy="2169708"/>
          </a:xfrm>
          <a:prstGeom prst="rect">
            <a:avLst/>
          </a:prstGeom>
        </p:spPr>
      </p:pic>
      <p:pic>
        <p:nvPicPr>
          <p:cNvPr id="6" name="Image 5" descr="IMG_4057.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78125" y="1436669"/>
            <a:ext cx="2892944" cy="2169708"/>
          </a:xfrm>
          <a:prstGeom prst="rect">
            <a:avLst/>
          </a:prstGeom>
        </p:spPr>
      </p:pic>
      <p:pic>
        <p:nvPicPr>
          <p:cNvPr id="7" name="Image 6" descr="IMG_4255.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9309" y="1436669"/>
            <a:ext cx="2426956" cy="3235941"/>
          </a:xfrm>
          <a:prstGeom prst="rect">
            <a:avLst/>
          </a:prstGeom>
        </p:spPr>
      </p:pic>
      <p:pic>
        <p:nvPicPr>
          <p:cNvPr id="8" name="Image 7" descr="IMG_4191.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5435" y="4064825"/>
            <a:ext cx="2892944" cy="2169708"/>
          </a:xfrm>
          <a:prstGeom prst="rect">
            <a:avLst/>
          </a:prstGeom>
        </p:spPr>
      </p:pic>
      <p:pic>
        <p:nvPicPr>
          <p:cNvPr id="14" name="Image 13" descr="IMG_4256.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78125" y="4064825"/>
            <a:ext cx="2892944" cy="2002009"/>
          </a:xfrm>
          <a:prstGeom prst="rect">
            <a:avLst/>
          </a:prstGeom>
        </p:spPr>
      </p:pic>
      <p:sp>
        <p:nvSpPr>
          <p:cNvPr id="15" name="ZoneTexte 14"/>
          <p:cNvSpPr txBox="1"/>
          <p:nvPr/>
        </p:nvSpPr>
        <p:spPr>
          <a:xfrm>
            <a:off x="1113114" y="3578512"/>
            <a:ext cx="1266806" cy="369332"/>
          </a:xfrm>
          <a:prstGeom prst="rect">
            <a:avLst/>
          </a:prstGeom>
          <a:noFill/>
        </p:spPr>
        <p:txBody>
          <a:bodyPr wrap="none" rtlCol="0">
            <a:spAutoFit/>
          </a:bodyPr>
          <a:lstStyle/>
          <a:p>
            <a:r>
              <a:rPr lang="fr-FR" dirty="0" err="1"/>
              <a:t>Valvignères</a:t>
            </a:r>
            <a:endParaRPr lang="fr-FR" dirty="0"/>
          </a:p>
        </p:txBody>
      </p:sp>
      <p:sp>
        <p:nvSpPr>
          <p:cNvPr id="16" name="ZoneTexte 15"/>
          <p:cNvSpPr txBox="1"/>
          <p:nvPr/>
        </p:nvSpPr>
        <p:spPr>
          <a:xfrm>
            <a:off x="580074" y="6146522"/>
            <a:ext cx="2340492" cy="369332"/>
          </a:xfrm>
          <a:prstGeom prst="rect">
            <a:avLst/>
          </a:prstGeom>
          <a:noFill/>
        </p:spPr>
        <p:txBody>
          <a:bodyPr wrap="none" rtlCol="0">
            <a:spAutoFit/>
          </a:bodyPr>
          <a:lstStyle/>
          <a:p>
            <a:r>
              <a:rPr lang="fr-FR" dirty="0"/>
              <a:t>La Chapelle </a:t>
            </a:r>
            <a:r>
              <a:rPr lang="fr-FR" dirty="0" err="1"/>
              <a:t>ss</a:t>
            </a:r>
            <a:r>
              <a:rPr lang="fr-FR" dirty="0"/>
              <a:t> </a:t>
            </a:r>
            <a:r>
              <a:rPr lang="fr-FR" dirty="0" err="1"/>
              <a:t>Chanéac</a:t>
            </a:r>
            <a:endParaRPr lang="fr-FR" dirty="0"/>
          </a:p>
        </p:txBody>
      </p:sp>
      <p:sp>
        <p:nvSpPr>
          <p:cNvPr id="17" name="ZoneTexte 16"/>
          <p:cNvSpPr txBox="1"/>
          <p:nvPr/>
        </p:nvSpPr>
        <p:spPr>
          <a:xfrm>
            <a:off x="6387953" y="4656929"/>
            <a:ext cx="2520492" cy="369332"/>
          </a:xfrm>
          <a:prstGeom prst="rect">
            <a:avLst/>
          </a:prstGeom>
          <a:noFill/>
        </p:spPr>
        <p:txBody>
          <a:bodyPr wrap="none" rtlCol="0">
            <a:spAutoFit/>
          </a:bodyPr>
          <a:lstStyle/>
          <a:p>
            <a:r>
              <a:rPr lang="fr-FR" dirty="0"/>
              <a:t>St Maurice en </a:t>
            </a:r>
            <a:r>
              <a:rPr lang="fr-FR" dirty="0" err="1"/>
              <a:t>Chalencon</a:t>
            </a:r>
            <a:endParaRPr lang="fr-FR" dirty="0"/>
          </a:p>
        </p:txBody>
      </p:sp>
      <p:sp>
        <p:nvSpPr>
          <p:cNvPr id="18" name="ZoneTexte 17"/>
          <p:cNvSpPr txBox="1"/>
          <p:nvPr/>
        </p:nvSpPr>
        <p:spPr>
          <a:xfrm flipH="1">
            <a:off x="3637219" y="6077733"/>
            <a:ext cx="2398683" cy="369332"/>
          </a:xfrm>
          <a:prstGeom prst="rect">
            <a:avLst/>
          </a:prstGeom>
          <a:noFill/>
        </p:spPr>
        <p:txBody>
          <a:bodyPr wrap="square" rtlCol="0">
            <a:spAutoFit/>
          </a:bodyPr>
          <a:lstStyle/>
          <a:p>
            <a:r>
              <a:rPr lang="fr-FR" dirty="0"/>
              <a:t>St </a:t>
            </a:r>
            <a:r>
              <a:rPr lang="fr-FR" dirty="0" err="1"/>
              <a:t>Cirgues</a:t>
            </a:r>
            <a:r>
              <a:rPr lang="fr-FR" dirty="0"/>
              <a:t> en Montagne</a:t>
            </a:r>
          </a:p>
        </p:txBody>
      </p:sp>
      <p:sp>
        <p:nvSpPr>
          <p:cNvPr id="19" name="ZoneTexte 18"/>
          <p:cNvSpPr txBox="1"/>
          <p:nvPr/>
        </p:nvSpPr>
        <p:spPr>
          <a:xfrm>
            <a:off x="3872384" y="3531472"/>
            <a:ext cx="1958627" cy="369332"/>
          </a:xfrm>
          <a:prstGeom prst="rect">
            <a:avLst/>
          </a:prstGeom>
          <a:noFill/>
        </p:spPr>
        <p:txBody>
          <a:bodyPr wrap="none" rtlCol="0">
            <a:spAutoFit/>
          </a:bodyPr>
          <a:lstStyle/>
          <a:p>
            <a:r>
              <a:rPr lang="fr-FR" dirty="0" err="1"/>
              <a:t>Malarce</a:t>
            </a:r>
            <a:r>
              <a:rPr lang="fr-FR" dirty="0"/>
              <a:t> sur </a:t>
            </a:r>
            <a:r>
              <a:rPr lang="fr-FR" dirty="0" err="1"/>
              <a:t>Thines</a:t>
            </a:r>
            <a:endParaRPr lang="fr-FR" dirty="0"/>
          </a:p>
        </p:txBody>
      </p:sp>
    </p:spTree>
    <p:extLst>
      <p:ext uri="{BB962C8B-B14F-4D97-AF65-F5344CB8AC3E}">
        <p14:creationId xmlns:p14="http://schemas.microsoft.com/office/powerpoint/2010/main" val="321666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mp_ardech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pic>
        <p:nvPicPr>
          <p:cNvPr id="2" name="Image 1" descr="IMG_462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9231" y="1418363"/>
            <a:ext cx="2904288" cy="2178216"/>
          </a:xfrm>
          <a:prstGeom prst="rect">
            <a:avLst/>
          </a:prstGeom>
        </p:spPr>
      </p:pic>
      <p:pic>
        <p:nvPicPr>
          <p:cNvPr id="6" name="Image 5" descr="IMG_461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02054" y="1418363"/>
            <a:ext cx="2904288" cy="2178216"/>
          </a:xfrm>
          <a:prstGeom prst="rect">
            <a:avLst/>
          </a:prstGeom>
        </p:spPr>
      </p:pic>
      <p:pic>
        <p:nvPicPr>
          <p:cNvPr id="8" name="Image 7" descr="IMG_4600.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77772" y="1418363"/>
            <a:ext cx="2398526" cy="3285610"/>
          </a:xfrm>
          <a:prstGeom prst="rect">
            <a:avLst/>
          </a:prstGeom>
        </p:spPr>
      </p:pic>
      <p:pic>
        <p:nvPicPr>
          <p:cNvPr id="9" name="Image 8" descr="IMG_4308.jpg"/>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29232" y="4076776"/>
            <a:ext cx="2904288" cy="2178216"/>
          </a:xfrm>
          <a:prstGeom prst="rect">
            <a:avLst/>
          </a:prstGeom>
        </p:spPr>
      </p:pic>
      <p:pic>
        <p:nvPicPr>
          <p:cNvPr id="10" name="Image 9" descr="IMG_4465.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02054" y="4076776"/>
            <a:ext cx="2904288" cy="2178216"/>
          </a:xfrm>
          <a:prstGeom prst="rect">
            <a:avLst/>
          </a:prstGeom>
        </p:spPr>
      </p:pic>
      <p:sp>
        <p:nvSpPr>
          <p:cNvPr id="12" name="ZoneTexte 11"/>
          <p:cNvSpPr txBox="1"/>
          <p:nvPr/>
        </p:nvSpPr>
        <p:spPr>
          <a:xfrm>
            <a:off x="6535806" y="4703973"/>
            <a:ext cx="2340492" cy="369332"/>
          </a:xfrm>
          <a:prstGeom prst="rect">
            <a:avLst/>
          </a:prstGeom>
          <a:noFill/>
        </p:spPr>
        <p:txBody>
          <a:bodyPr wrap="none" rtlCol="0">
            <a:spAutoFit/>
          </a:bodyPr>
          <a:lstStyle/>
          <a:p>
            <a:r>
              <a:rPr lang="fr-FR" dirty="0"/>
              <a:t>La Chapelle </a:t>
            </a:r>
            <a:r>
              <a:rPr lang="fr-FR" dirty="0" err="1"/>
              <a:t>ss</a:t>
            </a:r>
            <a:r>
              <a:rPr lang="fr-FR" dirty="0"/>
              <a:t> </a:t>
            </a:r>
            <a:r>
              <a:rPr lang="fr-FR" dirty="0" err="1"/>
              <a:t>Chanéac</a:t>
            </a:r>
            <a:endParaRPr lang="fr-FR" dirty="0"/>
          </a:p>
        </p:txBody>
      </p:sp>
      <p:sp>
        <p:nvSpPr>
          <p:cNvPr id="13" name="ZoneTexte 12"/>
          <p:cNvSpPr txBox="1"/>
          <p:nvPr/>
        </p:nvSpPr>
        <p:spPr>
          <a:xfrm>
            <a:off x="3637222" y="3559338"/>
            <a:ext cx="2260467" cy="369332"/>
          </a:xfrm>
          <a:prstGeom prst="rect">
            <a:avLst/>
          </a:prstGeom>
          <a:noFill/>
        </p:spPr>
        <p:txBody>
          <a:bodyPr wrap="none" rtlCol="0">
            <a:spAutoFit/>
          </a:bodyPr>
          <a:lstStyle/>
          <a:p>
            <a:r>
              <a:rPr lang="fr-FR" dirty="0"/>
              <a:t>St Alban en montagne</a:t>
            </a:r>
          </a:p>
        </p:txBody>
      </p:sp>
      <p:sp>
        <p:nvSpPr>
          <p:cNvPr id="14" name="ZoneTexte 13"/>
          <p:cNvSpPr txBox="1"/>
          <p:nvPr/>
        </p:nvSpPr>
        <p:spPr>
          <a:xfrm>
            <a:off x="1272688" y="3543658"/>
            <a:ext cx="946255" cy="369332"/>
          </a:xfrm>
          <a:prstGeom prst="rect">
            <a:avLst/>
          </a:prstGeom>
          <a:noFill/>
        </p:spPr>
        <p:txBody>
          <a:bodyPr wrap="none" rtlCol="0">
            <a:spAutoFit/>
          </a:bodyPr>
          <a:lstStyle/>
          <a:p>
            <a:r>
              <a:rPr lang="fr-FR" dirty="0" err="1"/>
              <a:t>Toulaud</a:t>
            </a:r>
            <a:endParaRPr lang="fr-FR" dirty="0"/>
          </a:p>
        </p:txBody>
      </p:sp>
      <p:sp>
        <p:nvSpPr>
          <p:cNvPr id="15" name="ZoneTexte 14"/>
          <p:cNvSpPr txBox="1"/>
          <p:nvPr/>
        </p:nvSpPr>
        <p:spPr>
          <a:xfrm>
            <a:off x="721172" y="6239312"/>
            <a:ext cx="2133918" cy="369332"/>
          </a:xfrm>
          <a:prstGeom prst="rect">
            <a:avLst/>
          </a:prstGeom>
          <a:noFill/>
        </p:spPr>
        <p:txBody>
          <a:bodyPr wrap="none" rtlCol="0">
            <a:spAutoFit/>
          </a:bodyPr>
          <a:lstStyle/>
          <a:p>
            <a:r>
              <a:rPr lang="fr-FR" dirty="0" err="1"/>
              <a:t>Sagnes</a:t>
            </a:r>
            <a:r>
              <a:rPr lang="fr-FR" dirty="0"/>
              <a:t> et </a:t>
            </a:r>
            <a:r>
              <a:rPr lang="fr-FR" dirty="0" err="1"/>
              <a:t>Goudoulet</a:t>
            </a:r>
            <a:endParaRPr lang="fr-FR" dirty="0"/>
          </a:p>
        </p:txBody>
      </p:sp>
      <p:sp>
        <p:nvSpPr>
          <p:cNvPr id="16" name="ZoneTexte 15"/>
          <p:cNvSpPr txBox="1"/>
          <p:nvPr/>
        </p:nvSpPr>
        <p:spPr>
          <a:xfrm>
            <a:off x="4376529" y="6239312"/>
            <a:ext cx="851515" cy="369332"/>
          </a:xfrm>
          <a:prstGeom prst="rect">
            <a:avLst/>
          </a:prstGeom>
          <a:noFill/>
        </p:spPr>
        <p:txBody>
          <a:bodyPr wrap="none" rtlCol="0">
            <a:spAutoFit/>
          </a:bodyPr>
          <a:lstStyle/>
          <a:p>
            <a:r>
              <a:rPr lang="fr-FR" dirty="0" err="1"/>
              <a:t>Dornas</a:t>
            </a:r>
            <a:endParaRPr lang="fr-FR" dirty="0"/>
          </a:p>
        </p:txBody>
      </p:sp>
    </p:spTree>
    <p:extLst>
      <p:ext uri="{BB962C8B-B14F-4D97-AF65-F5344CB8AC3E}">
        <p14:creationId xmlns:p14="http://schemas.microsoft.com/office/powerpoint/2010/main" val="155191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68911" y="1680345"/>
            <a:ext cx="7847006" cy="4462760"/>
          </a:xfrm>
          <a:prstGeom prst="rect">
            <a:avLst/>
          </a:prstGeom>
          <a:noFill/>
        </p:spPr>
        <p:txBody>
          <a:bodyPr wrap="square" rtlCol="0">
            <a:spAutoFit/>
          </a:bodyPr>
          <a:lstStyle/>
          <a:p>
            <a:r>
              <a:rPr lang="fr-FR" sz="2400" u="sng" dirty="0">
                <a:solidFill>
                  <a:srgbClr val="000000"/>
                </a:solidFill>
              </a:rPr>
              <a:t>Stages et conférences organisés en 2022</a:t>
            </a:r>
          </a:p>
          <a:p>
            <a:endParaRPr lang="fr-FR" sz="2000" dirty="0">
              <a:solidFill>
                <a:srgbClr val="000000"/>
              </a:solidFill>
            </a:endParaRPr>
          </a:p>
          <a:p>
            <a:r>
              <a:rPr lang="fr-FR" sz="2000" dirty="0">
                <a:solidFill>
                  <a:srgbClr val="000000"/>
                </a:solidFill>
              </a:rPr>
              <a:t>Atelier pierres sèches à Saint Jean Chambre en octobre </a:t>
            </a:r>
          </a:p>
          <a:p>
            <a:r>
              <a:rPr lang="fr-FR" sz="2000" dirty="0">
                <a:solidFill>
                  <a:srgbClr val="000000"/>
                </a:solidFill>
              </a:rPr>
              <a:t>Atelier pierres sèches à </a:t>
            </a:r>
            <a:r>
              <a:rPr lang="fr-FR" sz="2000" dirty="0" err="1">
                <a:solidFill>
                  <a:srgbClr val="000000"/>
                </a:solidFill>
              </a:rPr>
              <a:t>Meyras</a:t>
            </a:r>
            <a:r>
              <a:rPr lang="fr-FR" sz="2000" dirty="0">
                <a:solidFill>
                  <a:srgbClr val="000000"/>
                </a:solidFill>
              </a:rPr>
              <a:t> </a:t>
            </a:r>
            <a:r>
              <a:rPr lang="fr-FR" sz="2000" dirty="0" err="1">
                <a:solidFill>
                  <a:srgbClr val="000000"/>
                </a:solidFill>
              </a:rPr>
              <a:t>Hautségur</a:t>
            </a:r>
            <a:r>
              <a:rPr lang="fr-FR" sz="2000" dirty="0">
                <a:solidFill>
                  <a:srgbClr val="000000"/>
                </a:solidFill>
              </a:rPr>
              <a:t> en mars</a:t>
            </a:r>
          </a:p>
          <a:p>
            <a:r>
              <a:rPr lang="fr-FR" sz="2000" dirty="0">
                <a:solidFill>
                  <a:srgbClr val="000000"/>
                </a:solidFill>
              </a:rPr>
              <a:t>Atelier Pierres sèches St Etienne de Serre en mars</a:t>
            </a:r>
          </a:p>
          <a:p>
            <a:r>
              <a:rPr lang="fr-FR" sz="2000" dirty="0">
                <a:solidFill>
                  <a:srgbClr val="000000"/>
                </a:solidFill>
              </a:rPr>
              <a:t>Atelier rejointoiement des fondations à la chaux à </a:t>
            </a:r>
            <a:r>
              <a:rPr lang="fr-FR" sz="2000" dirty="0" err="1">
                <a:solidFill>
                  <a:srgbClr val="000000"/>
                </a:solidFill>
              </a:rPr>
              <a:t>Paysac</a:t>
            </a:r>
            <a:r>
              <a:rPr lang="fr-FR" sz="2000" dirty="0">
                <a:solidFill>
                  <a:srgbClr val="000000"/>
                </a:solidFill>
              </a:rPr>
              <a:t> en septembre</a:t>
            </a:r>
          </a:p>
          <a:p>
            <a:endParaRPr lang="fr-FR" sz="2000" dirty="0">
              <a:solidFill>
                <a:srgbClr val="000000"/>
              </a:solidFill>
            </a:endParaRPr>
          </a:p>
          <a:p>
            <a:r>
              <a:rPr lang="fr-FR" sz="2000" dirty="0">
                <a:solidFill>
                  <a:srgbClr val="000000"/>
                </a:solidFill>
              </a:rPr>
              <a:t>Conférence à la médiathèque de Privas</a:t>
            </a:r>
          </a:p>
          <a:p>
            <a:r>
              <a:rPr lang="fr-FR" sz="2000" dirty="0">
                <a:solidFill>
                  <a:srgbClr val="000000"/>
                </a:solidFill>
              </a:rPr>
              <a:t>Conférence à Saint Romain d’Ay avec la Sauvegarde</a:t>
            </a:r>
          </a:p>
          <a:p>
            <a:endParaRPr lang="fr-FR" sz="2000" dirty="0">
              <a:solidFill>
                <a:srgbClr val="000000"/>
              </a:solidFill>
            </a:endParaRPr>
          </a:p>
          <a:p>
            <a:r>
              <a:rPr lang="fr-FR" sz="2000" u="sng" dirty="0">
                <a:solidFill>
                  <a:srgbClr val="000000"/>
                </a:solidFill>
              </a:rPr>
              <a:t>Stages et conférences organisés en 2023</a:t>
            </a:r>
          </a:p>
          <a:p>
            <a:endParaRPr lang="fr-FR" sz="2000" dirty="0">
              <a:solidFill>
                <a:srgbClr val="000000"/>
              </a:solidFill>
            </a:endParaRPr>
          </a:p>
          <a:p>
            <a:r>
              <a:rPr lang="fr-FR" sz="2000" dirty="0">
                <a:solidFill>
                  <a:srgbClr val="000000"/>
                </a:solidFill>
              </a:rPr>
              <a:t>Atelier badigeon aux </a:t>
            </a:r>
            <a:r>
              <a:rPr lang="fr-FR" sz="2000" dirty="0" err="1">
                <a:solidFill>
                  <a:srgbClr val="000000"/>
                </a:solidFill>
              </a:rPr>
              <a:t>Ollières</a:t>
            </a:r>
            <a:r>
              <a:rPr lang="fr-FR" sz="2000" dirty="0">
                <a:solidFill>
                  <a:srgbClr val="000000"/>
                </a:solidFill>
              </a:rPr>
              <a:t> en mars</a:t>
            </a:r>
          </a:p>
          <a:p>
            <a:r>
              <a:rPr lang="fr-FR" sz="2000" dirty="0">
                <a:solidFill>
                  <a:srgbClr val="000000"/>
                </a:solidFill>
              </a:rPr>
              <a:t>Atelier pierres sèches à </a:t>
            </a:r>
            <a:r>
              <a:rPr lang="fr-FR" sz="2000" dirty="0" err="1">
                <a:solidFill>
                  <a:srgbClr val="000000"/>
                </a:solidFill>
              </a:rPr>
              <a:t>Meyras</a:t>
            </a:r>
            <a:r>
              <a:rPr lang="fr-FR" sz="2000" dirty="0">
                <a:solidFill>
                  <a:srgbClr val="000000"/>
                </a:solidFill>
              </a:rPr>
              <a:t> </a:t>
            </a:r>
            <a:r>
              <a:rPr lang="fr-FR" sz="2000" dirty="0" err="1">
                <a:solidFill>
                  <a:srgbClr val="000000"/>
                </a:solidFill>
              </a:rPr>
              <a:t>Hautségur</a:t>
            </a:r>
            <a:r>
              <a:rPr lang="fr-FR" sz="2000" dirty="0">
                <a:solidFill>
                  <a:srgbClr val="000000"/>
                </a:solidFill>
              </a:rPr>
              <a:t> en avril</a:t>
            </a:r>
          </a:p>
        </p:txBody>
      </p:sp>
      <p:pic>
        <p:nvPicPr>
          <p:cNvPr id="4" name="Image 3" descr="mp_ardech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
        <p:nvSpPr>
          <p:cNvPr id="5" name="Espace réservé du numéro de diapositive 4"/>
          <p:cNvSpPr>
            <a:spLocks noGrp="1"/>
          </p:cNvSpPr>
          <p:nvPr>
            <p:ph type="sldNum" sz="quarter" idx="12"/>
          </p:nvPr>
        </p:nvSpPr>
        <p:spPr/>
        <p:txBody>
          <a:bodyPr/>
          <a:lstStyle/>
          <a:p>
            <a:fld id="{8354228E-336A-C345-9EDE-63425FF2EB2C}" type="slidenum">
              <a:rPr lang="fr-FR" smtClean="0"/>
              <a:t>7</a:t>
            </a:fld>
            <a:endParaRPr lang="fr-FR"/>
          </a:p>
        </p:txBody>
      </p:sp>
    </p:spTree>
    <p:extLst>
      <p:ext uri="{BB962C8B-B14F-4D97-AF65-F5344CB8AC3E}">
        <p14:creationId xmlns:p14="http://schemas.microsoft.com/office/powerpoint/2010/main" val="2795880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p_ardech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
        <p:nvSpPr>
          <p:cNvPr id="5" name="Espace réservé du numéro de diapositive 4"/>
          <p:cNvSpPr>
            <a:spLocks noGrp="1"/>
          </p:cNvSpPr>
          <p:nvPr>
            <p:ph type="sldNum" sz="quarter" idx="12"/>
          </p:nvPr>
        </p:nvSpPr>
        <p:spPr/>
        <p:txBody>
          <a:bodyPr/>
          <a:lstStyle/>
          <a:p>
            <a:fld id="{8354228E-336A-C345-9EDE-63425FF2EB2C}" type="slidenum">
              <a:rPr lang="fr-FR" smtClean="0"/>
              <a:t>8</a:t>
            </a:fld>
            <a:endParaRPr lang="fr-FR"/>
          </a:p>
        </p:txBody>
      </p:sp>
      <p:pic>
        <p:nvPicPr>
          <p:cNvPr id="3" name="Image 2" descr="IMG_314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752" y="3355502"/>
            <a:ext cx="2050636" cy="2734181"/>
          </a:xfrm>
          <a:prstGeom prst="rect">
            <a:avLst/>
          </a:prstGeom>
        </p:spPr>
      </p:pic>
      <p:pic>
        <p:nvPicPr>
          <p:cNvPr id="6" name="Image 5" descr="IMG_433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5896" y="3653420"/>
            <a:ext cx="3223660" cy="2417745"/>
          </a:xfrm>
          <a:prstGeom prst="rect">
            <a:avLst/>
          </a:prstGeom>
        </p:spPr>
      </p:pic>
      <p:sp>
        <p:nvSpPr>
          <p:cNvPr id="7" name="ZoneTexte 6"/>
          <p:cNvSpPr txBox="1"/>
          <p:nvPr/>
        </p:nvSpPr>
        <p:spPr>
          <a:xfrm>
            <a:off x="595752" y="1588614"/>
            <a:ext cx="2843898" cy="461665"/>
          </a:xfrm>
          <a:prstGeom prst="rect">
            <a:avLst/>
          </a:prstGeom>
          <a:noFill/>
        </p:spPr>
        <p:txBody>
          <a:bodyPr wrap="none" rtlCol="0">
            <a:spAutoFit/>
          </a:bodyPr>
          <a:lstStyle/>
          <a:p>
            <a:r>
              <a:rPr lang="fr-FR" sz="2400" dirty="0"/>
              <a:t>Stages Pierres sèches</a:t>
            </a:r>
          </a:p>
        </p:txBody>
      </p:sp>
      <p:sp>
        <p:nvSpPr>
          <p:cNvPr id="8" name="ZoneTexte 7"/>
          <p:cNvSpPr txBox="1"/>
          <p:nvPr/>
        </p:nvSpPr>
        <p:spPr>
          <a:xfrm>
            <a:off x="705496" y="6228418"/>
            <a:ext cx="6772752" cy="369332"/>
          </a:xfrm>
          <a:prstGeom prst="rect">
            <a:avLst/>
          </a:prstGeom>
          <a:noFill/>
        </p:spPr>
        <p:txBody>
          <a:bodyPr wrap="square" rtlCol="0">
            <a:spAutoFit/>
          </a:bodyPr>
          <a:lstStyle/>
          <a:p>
            <a:r>
              <a:rPr lang="fr-FR" dirty="0"/>
              <a:t>St Etienne de Serre			    </a:t>
            </a:r>
            <a:r>
              <a:rPr lang="fr-FR" dirty="0" err="1"/>
              <a:t>Meyras</a:t>
            </a:r>
            <a:r>
              <a:rPr lang="fr-FR" dirty="0"/>
              <a:t> </a:t>
            </a:r>
            <a:r>
              <a:rPr lang="fr-FR" dirty="0" err="1"/>
              <a:t>Hautségur</a:t>
            </a:r>
            <a:endParaRPr lang="fr-FR" dirty="0"/>
          </a:p>
        </p:txBody>
      </p:sp>
      <p:pic>
        <p:nvPicPr>
          <p:cNvPr id="9" name="Image 8" descr="RWWS7735.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87668" y="740927"/>
            <a:ext cx="3466729" cy="2198204"/>
          </a:xfrm>
          <a:prstGeom prst="rect">
            <a:avLst/>
          </a:prstGeom>
        </p:spPr>
      </p:pic>
      <p:sp>
        <p:nvSpPr>
          <p:cNvPr id="10" name="ZoneTexte 9"/>
          <p:cNvSpPr txBox="1"/>
          <p:nvPr/>
        </p:nvSpPr>
        <p:spPr>
          <a:xfrm>
            <a:off x="6553200" y="2939131"/>
            <a:ext cx="2033467" cy="369332"/>
          </a:xfrm>
          <a:prstGeom prst="rect">
            <a:avLst/>
          </a:prstGeom>
          <a:noFill/>
        </p:spPr>
        <p:txBody>
          <a:bodyPr wrap="none" rtlCol="0">
            <a:spAutoFit/>
          </a:bodyPr>
          <a:lstStyle/>
          <a:p>
            <a:r>
              <a:rPr lang="fr-FR" dirty="0"/>
              <a:t>Saint Jean Chambre</a:t>
            </a:r>
          </a:p>
        </p:txBody>
      </p:sp>
      <p:pic>
        <p:nvPicPr>
          <p:cNvPr id="11" name="Image 10" descr="OKWP5994.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90233" y="3374020"/>
            <a:ext cx="2626874" cy="2715663"/>
          </a:xfrm>
          <a:prstGeom prst="rect">
            <a:avLst/>
          </a:prstGeom>
        </p:spPr>
      </p:pic>
    </p:spTree>
    <p:extLst>
      <p:ext uri="{BB962C8B-B14F-4D97-AF65-F5344CB8AC3E}">
        <p14:creationId xmlns:p14="http://schemas.microsoft.com/office/powerpoint/2010/main" val="41039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75511" y="1401318"/>
            <a:ext cx="7948578" cy="3416320"/>
          </a:xfrm>
          <a:prstGeom prst="rect">
            <a:avLst/>
          </a:prstGeom>
          <a:noFill/>
        </p:spPr>
        <p:txBody>
          <a:bodyPr wrap="square" rtlCol="0">
            <a:spAutoFit/>
          </a:bodyPr>
          <a:lstStyle/>
          <a:p>
            <a:r>
              <a:rPr lang="fr-FR" sz="2400" u="sng" dirty="0"/>
              <a:t>Présentation de l’exposition « Carlat » en 2021</a:t>
            </a:r>
          </a:p>
          <a:p>
            <a:endParaRPr lang="fr-FR" sz="2400" dirty="0"/>
          </a:p>
          <a:p>
            <a:r>
              <a:rPr lang="fr-FR" sz="2000" dirty="0"/>
              <a:t>Elle a été présentée </a:t>
            </a:r>
          </a:p>
          <a:p>
            <a:pPr marL="342900" indent="-342900">
              <a:buFontTx/>
              <a:buChar char="-"/>
            </a:pPr>
            <a:r>
              <a:rPr lang="fr-FR" sz="2000" dirty="0"/>
              <a:t>tout l’été 2022 à la médiathèque de Privas</a:t>
            </a:r>
          </a:p>
          <a:p>
            <a:pPr marL="342900" indent="-342900">
              <a:buFontTx/>
              <a:buChar char="-"/>
            </a:pPr>
            <a:r>
              <a:rPr lang="fr-FR" sz="2000" dirty="0"/>
              <a:t>à </a:t>
            </a:r>
            <a:r>
              <a:rPr lang="fr-FR" sz="2000" dirty="0" err="1"/>
              <a:t>Vernoux</a:t>
            </a:r>
            <a:r>
              <a:rPr lang="fr-FR" sz="2000" dirty="0"/>
              <a:t> en juin</a:t>
            </a:r>
          </a:p>
          <a:p>
            <a:endParaRPr lang="fr-FR" sz="2000" dirty="0"/>
          </a:p>
          <a:p>
            <a:r>
              <a:rPr lang="fr-FR" sz="2400" u="sng" dirty="0" err="1"/>
              <a:t>Participatioin</a:t>
            </a:r>
            <a:r>
              <a:rPr lang="fr-FR" sz="2400" u="sng" dirty="0"/>
              <a:t> aux réunions des SPR de</a:t>
            </a:r>
          </a:p>
          <a:p>
            <a:endParaRPr lang="fr-FR" sz="2400" u="sng" dirty="0"/>
          </a:p>
          <a:p>
            <a:pPr marL="342900" indent="-342900">
              <a:buFontTx/>
              <a:buChar char="-"/>
            </a:pPr>
            <a:r>
              <a:rPr lang="fr-FR" sz="2000" dirty="0" err="1"/>
              <a:t>Largentières</a:t>
            </a:r>
            <a:endParaRPr lang="fr-FR" sz="2000" dirty="0"/>
          </a:p>
          <a:p>
            <a:pPr marL="342900" indent="-342900">
              <a:buFontTx/>
              <a:buChar char="-"/>
            </a:pPr>
            <a:r>
              <a:rPr lang="fr-FR" sz="2000" dirty="0"/>
              <a:t>Chomerac</a:t>
            </a:r>
          </a:p>
        </p:txBody>
      </p:sp>
      <p:pic>
        <p:nvPicPr>
          <p:cNvPr id="5" name="Image 4" descr="mp_ardech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8132" y="206091"/>
            <a:ext cx="1771577" cy="873818"/>
          </a:xfrm>
          <a:prstGeom prst="rect">
            <a:avLst/>
          </a:prstGeom>
        </p:spPr>
      </p:pic>
      <p:sp>
        <p:nvSpPr>
          <p:cNvPr id="6" name="Espace réservé du numéro de diapositive 5"/>
          <p:cNvSpPr>
            <a:spLocks noGrp="1"/>
          </p:cNvSpPr>
          <p:nvPr>
            <p:ph type="sldNum" sz="quarter" idx="12"/>
          </p:nvPr>
        </p:nvSpPr>
        <p:spPr/>
        <p:txBody>
          <a:bodyPr/>
          <a:lstStyle/>
          <a:p>
            <a:fld id="{8354228E-336A-C345-9EDE-63425FF2EB2C}" type="slidenum">
              <a:rPr lang="fr-FR" smtClean="0"/>
              <a:t>9</a:t>
            </a:fld>
            <a:endParaRPr lang="fr-FR"/>
          </a:p>
        </p:txBody>
      </p:sp>
    </p:spTree>
    <p:extLst>
      <p:ext uri="{BB962C8B-B14F-4D97-AF65-F5344CB8AC3E}">
        <p14:creationId xmlns:p14="http://schemas.microsoft.com/office/powerpoint/2010/main" val="740062534"/>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31806</TotalTime>
  <Words>1305</Words>
  <Application>Microsoft Macintosh PowerPoint</Application>
  <PresentationFormat>Affichage à l'écran (4:3)</PresentationFormat>
  <Paragraphs>242</Paragraphs>
  <Slides>22</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22</vt:i4>
      </vt:variant>
    </vt:vector>
  </HeadingPairs>
  <TitlesOfParts>
    <vt:vector size="26" baseType="lpstr">
      <vt:lpstr>Arial</vt:lpstr>
      <vt:lpstr>Calibri</vt:lpstr>
      <vt:lpstr>Lucida Bright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bernard leborne</dc:creator>
  <cp:lastModifiedBy>bernard leborne</cp:lastModifiedBy>
  <cp:revision>242</cp:revision>
  <cp:lastPrinted>2015-07-03T15:54:06Z</cp:lastPrinted>
  <dcterms:created xsi:type="dcterms:W3CDTF">2015-06-25T08:26:29Z</dcterms:created>
  <dcterms:modified xsi:type="dcterms:W3CDTF">2024-10-16T15:27:55Z</dcterms:modified>
</cp:coreProperties>
</file>