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9" r:id="rId3"/>
    <p:sldId id="404" r:id="rId4"/>
    <p:sldId id="405" r:id="rId5"/>
    <p:sldId id="417" r:id="rId6"/>
    <p:sldId id="379" r:id="rId7"/>
    <p:sldId id="414" r:id="rId8"/>
    <p:sldId id="369" r:id="rId9"/>
    <p:sldId id="423" r:id="rId10"/>
    <p:sldId id="424" r:id="rId11"/>
    <p:sldId id="422" r:id="rId12"/>
    <p:sldId id="265" r:id="rId13"/>
    <p:sldId id="406" r:id="rId14"/>
    <p:sldId id="266" r:id="rId15"/>
    <p:sldId id="420" r:id="rId16"/>
    <p:sldId id="421" r:id="rId17"/>
    <p:sldId id="425" r:id="rId18"/>
    <p:sldId id="433" r:id="rId19"/>
    <p:sldId id="426" r:id="rId20"/>
    <p:sldId id="428" r:id="rId21"/>
    <p:sldId id="429" r:id="rId22"/>
    <p:sldId id="427" r:id="rId23"/>
    <p:sldId id="413" r:id="rId24"/>
    <p:sldId id="299" r:id="rId25"/>
    <p:sldId id="430" r:id="rId26"/>
    <p:sldId id="431" r:id="rId27"/>
    <p:sldId id="432" r:id="rId28"/>
    <p:sldId id="434" r:id="rId29"/>
    <p:sldId id="393" r:id="rId3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4680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7"/>
    <p:restoredTop sz="99830" autoAdjust="0"/>
  </p:normalViewPr>
  <p:slideViewPr>
    <p:cSldViewPr snapToGrid="0" snapToObjects="1">
      <p:cViewPr varScale="1">
        <p:scale>
          <a:sx n="128" d="100"/>
          <a:sy n="128" d="100"/>
        </p:scale>
        <p:origin x="140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F7439-7A4A-5E41-8DCB-62FFA05E4B16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592D1-8EC4-0548-966F-9B97527E47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01934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5F62F-4EFC-BD4B-8B6C-3D0814884970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3CFF8-5036-EA40-AF5A-835CF317BC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60970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041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>
              <a:latin typeface="Calibri" charset="0"/>
            </a:endParaRPr>
          </a:p>
        </p:txBody>
      </p:sp>
      <p:sp>
        <p:nvSpPr>
          <p:cNvPr id="6041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035AF23-56E8-8648-B631-B6AB5406E1CD}" type="slidenum">
              <a:rPr lang="fr-FR" sz="1200">
                <a:latin typeface="Calibri" charset="0"/>
              </a:rPr>
              <a:pPr eaLnBrk="1" hangingPunct="1"/>
              <a:t>24</a:t>
            </a:fld>
            <a:endParaRPr lang="fr-FR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68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>
              <a:latin typeface="Calibri" charset="0"/>
            </a:endParaRPr>
          </a:p>
        </p:txBody>
      </p:sp>
      <p:sp>
        <p:nvSpPr>
          <p:cNvPr id="7168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4A1D335-5944-BF40-A78C-DF57A2AE7A97}" type="slidenum">
              <a:rPr lang="fr-FR" sz="1200">
                <a:latin typeface="Calibri" charset="0"/>
              </a:rPr>
              <a:pPr eaLnBrk="1" hangingPunct="1"/>
              <a:t>25</a:t>
            </a:fld>
            <a:endParaRPr lang="fr-FR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373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>
              <a:latin typeface="Calibri" charset="0"/>
            </a:endParaRPr>
          </a:p>
        </p:txBody>
      </p:sp>
      <p:sp>
        <p:nvSpPr>
          <p:cNvPr id="7373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090DC51-6204-5340-831C-628C1DB845D3}" type="slidenum">
              <a:rPr lang="fr-FR" sz="1200">
                <a:latin typeface="Calibri" charset="0"/>
              </a:rPr>
              <a:pPr eaLnBrk="1" hangingPunct="1"/>
              <a:t>26</a:t>
            </a:fld>
            <a:endParaRPr lang="fr-FR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577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>
              <a:latin typeface="Calibri" charset="0"/>
            </a:endParaRPr>
          </a:p>
        </p:txBody>
      </p:sp>
      <p:sp>
        <p:nvSpPr>
          <p:cNvPr id="7577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B9A1E36-6C46-DC40-BEB9-29985545BC8D}" type="slidenum">
              <a:rPr lang="fr-FR" sz="1200">
                <a:latin typeface="Calibri" charset="0"/>
              </a:rPr>
              <a:pPr eaLnBrk="1" hangingPunct="1"/>
              <a:t>27</a:t>
            </a:fld>
            <a:endParaRPr lang="fr-FR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577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>
              <a:latin typeface="Calibri" charset="0"/>
            </a:endParaRPr>
          </a:p>
        </p:txBody>
      </p:sp>
      <p:sp>
        <p:nvSpPr>
          <p:cNvPr id="7577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B9A1E36-6C46-DC40-BEB9-29985545BC8D}" type="slidenum">
              <a:rPr lang="fr-FR" sz="1200">
                <a:latin typeface="Calibri" charset="0"/>
              </a:rPr>
              <a:pPr eaLnBrk="1" hangingPunct="1"/>
              <a:t>28</a:t>
            </a:fld>
            <a:endParaRPr lang="fr-FR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32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>
              <a:latin typeface="Calibri" charset="0"/>
            </a:endParaRPr>
          </a:p>
        </p:txBody>
      </p:sp>
      <p:sp>
        <p:nvSpPr>
          <p:cNvPr id="5632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187FAFE-E1FA-1149-9A8A-8B7A5D2739EA}" type="slidenum">
              <a:rPr lang="fr-FR" sz="1200">
                <a:latin typeface="Calibri" charset="0"/>
              </a:rPr>
              <a:pPr eaLnBrk="1" hangingPunct="1"/>
              <a:t>29</a:t>
            </a:fld>
            <a:endParaRPr lang="fr-FR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8675-B83E-B140-BDA2-53844309406E}" type="datetime1">
              <a:rPr lang="fr-FR" smtClean="0"/>
              <a:t>16/10/2024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228E-336A-C345-9EDE-63425FF2EB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4328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CC5F9-8DAD-3746-BC2A-FD8119B58247}" type="datetime1">
              <a:rPr lang="fr-FR" smtClean="0"/>
              <a:t>16/10/2024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228E-336A-C345-9EDE-63425FF2EB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3855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1FAE-BA93-F64B-9DFB-770D5F0B2315}" type="datetime1">
              <a:rPr lang="fr-FR" smtClean="0"/>
              <a:t>16/10/2024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228E-336A-C345-9EDE-63425FF2EB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6783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B56B2-F227-7A41-9A4F-31B8B74DC90B}" type="datetime1">
              <a:rPr lang="fr-FR" smtClean="0"/>
              <a:t>16/10/2024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228E-336A-C345-9EDE-63425FF2EB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0115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CE61-306A-7F49-8162-0320E940E805}" type="datetime1">
              <a:rPr lang="fr-FR" smtClean="0"/>
              <a:t>16/10/2024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228E-336A-C345-9EDE-63425FF2EB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319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ED7E4-4F5F-4647-A6DD-F9130322615C}" type="datetime1">
              <a:rPr lang="fr-FR" smtClean="0"/>
              <a:t>16/10/2024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228E-336A-C345-9EDE-63425FF2EB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0946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E160F-ED5F-DF43-ABA0-33FC35D54751}" type="datetime1">
              <a:rPr lang="fr-FR" smtClean="0"/>
              <a:t>16/10/2024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228E-336A-C345-9EDE-63425FF2EB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809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C90F-2951-FD47-88B4-3E1DEA37E74B}" type="datetime1">
              <a:rPr lang="fr-FR" smtClean="0"/>
              <a:t>16/10/2024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228E-336A-C345-9EDE-63425FF2EB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2907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03109-C7EF-8248-B05D-948AD34D75A1}" type="datetime1">
              <a:rPr lang="fr-FR" smtClean="0"/>
              <a:t>16/10/2024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228E-336A-C345-9EDE-63425FF2EB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8438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261D-53A2-4048-914C-000195FF0507}" type="datetime1">
              <a:rPr lang="fr-FR" smtClean="0"/>
              <a:t>16/10/2024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228E-336A-C345-9EDE-63425FF2EB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6155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4209-4A3E-914A-89CB-E9BBC9B33FAF}" type="datetime1">
              <a:rPr lang="fr-FR" smtClean="0"/>
              <a:t>16/10/2024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228E-336A-C345-9EDE-63425FF2EB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2693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EA1FC-37A2-BD44-A0C7-424108F18298}" type="datetime1">
              <a:rPr lang="fr-FR" smtClean="0"/>
              <a:t>16/10/2024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4228E-336A-C345-9EDE-63425FF2EB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270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2372787" y="2808486"/>
            <a:ext cx="4380276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dirty="0"/>
              <a:t>Assemblée générale </a:t>
            </a:r>
          </a:p>
          <a:p>
            <a:pPr algn="ctr"/>
            <a:r>
              <a:rPr lang="fr-FR" sz="3200" dirty="0"/>
              <a:t>du 10 septembre 2022</a:t>
            </a:r>
          </a:p>
          <a:p>
            <a:pPr algn="ctr"/>
            <a:endParaRPr lang="fr-FR" sz="3200" dirty="0"/>
          </a:p>
          <a:p>
            <a:pPr algn="ctr"/>
            <a:r>
              <a:rPr lang="fr-FR" sz="3200" dirty="0"/>
              <a:t>Saint Montan</a:t>
            </a:r>
          </a:p>
        </p:txBody>
      </p:sp>
      <p:grpSp>
        <p:nvGrpSpPr>
          <p:cNvPr id="4" name="Grouper 3"/>
          <p:cNvGrpSpPr/>
          <p:nvPr/>
        </p:nvGrpSpPr>
        <p:grpSpPr>
          <a:xfrm>
            <a:off x="367799" y="507538"/>
            <a:ext cx="3614330" cy="1750369"/>
            <a:chOff x="546643" y="2831607"/>
            <a:chExt cx="3853190" cy="2080824"/>
          </a:xfrm>
        </p:grpSpPr>
        <p:pic>
          <p:nvPicPr>
            <p:cNvPr id="2" name="Image 1" descr="logo_mpf_ardeche_377c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6643" y="2831607"/>
              <a:ext cx="3853190" cy="1543088"/>
            </a:xfrm>
            <a:prstGeom prst="rect">
              <a:avLst/>
            </a:prstGeom>
          </p:spPr>
        </p:pic>
        <p:sp>
          <p:nvSpPr>
            <p:cNvPr id="3" name="ZoneTexte 2"/>
            <p:cNvSpPr txBox="1"/>
            <p:nvPr/>
          </p:nvSpPr>
          <p:spPr>
            <a:xfrm>
              <a:off x="972013" y="4327655"/>
              <a:ext cx="266541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Délégation de </a:t>
              </a:r>
            </a:p>
            <a:p>
              <a:r>
                <a:rPr lang="fr-FR" sz="1600" dirty="0"/>
                <a:t>Maisons Paysannes de France</a:t>
              </a:r>
            </a:p>
          </p:txBody>
        </p:sp>
      </p:grp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228E-336A-C345-9EDE-63425FF2EB2C}" type="slidenum">
              <a:rPr lang="fr-FR" smtClean="0"/>
              <a:t>1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053775" y="5738847"/>
            <a:ext cx="5135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Bernard Leborne    </a:t>
            </a:r>
            <a:r>
              <a:rPr lang="fr-FR" dirty="0" err="1"/>
              <a:t>ardeche@maisons-paysannes.org</a:t>
            </a:r>
            <a:r>
              <a:rPr lang="fr-FR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627686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mp_ardech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132" y="206091"/>
            <a:ext cx="1771577" cy="873818"/>
          </a:xfrm>
          <a:prstGeom prst="rect">
            <a:avLst/>
          </a:prstGeom>
        </p:spPr>
      </p:pic>
      <p:pic>
        <p:nvPicPr>
          <p:cNvPr id="11" name="Image 10" descr="IMG_437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8464" y="1896624"/>
            <a:ext cx="2919966" cy="218997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289804" y="4137132"/>
            <a:ext cx="1865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Lamastre	</a:t>
            </a:r>
          </a:p>
        </p:txBody>
      </p:sp>
      <p:pic>
        <p:nvPicPr>
          <p:cNvPr id="7" name="Image 6" descr="IMG_4378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0775" y="1896624"/>
            <a:ext cx="2919967" cy="218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918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80075" y="1261193"/>
            <a:ext cx="840323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>
                <a:solidFill>
                  <a:srgbClr val="000000"/>
                </a:solidFill>
              </a:rPr>
              <a:t>Participation de </a:t>
            </a:r>
            <a:r>
              <a:rPr lang="fr-FR" sz="2400" u="sng" dirty="0" err="1">
                <a:solidFill>
                  <a:srgbClr val="000000"/>
                </a:solidFill>
              </a:rPr>
              <a:t>MPd’A</a:t>
            </a:r>
            <a:r>
              <a:rPr lang="fr-FR" sz="2400" u="sng" dirty="0">
                <a:solidFill>
                  <a:srgbClr val="000000"/>
                </a:solidFill>
              </a:rPr>
              <a:t> à des activités locales et régionales</a:t>
            </a:r>
          </a:p>
          <a:p>
            <a:endParaRPr lang="fr-FR" sz="2400" dirty="0">
              <a:solidFill>
                <a:srgbClr val="000000"/>
              </a:solidFill>
            </a:endParaRPr>
          </a:p>
          <a:p>
            <a:r>
              <a:rPr lang="fr-FR" sz="2400" dirty="0">
                <a:solidFill>
                  <a:srgbClr val="000000"/>
                </a:solidFill>
              </a:rPr>
              <a:t>	- </a:t>
            </a:r>
            <a:r>
              <a:rPr lang="fr-FR" sz="2000" dirty="0">
                <a:solidFill>
                  <a:srgbClr val="000000"/>
                </a:solidFill>
              </a:rPr>
              <a:t>Membre du comité technique du Fond Innovant pour le Patrimoine Ardéchois (FIPA)</a:t>
            </a:r>
          </a:p>
          <a:p>
            <a:r>
              <a:rPr lang="fr-FR" sz="2000" dirty="0">
                <a:solidFill>
                  <a:srgbClr val="000000"/>
                </a:solidFill>
              </a:rPr>
              <a:t>	- Administrateur au CA de la Société de Sauvegarde des Monuments Anciens de l’Ardèche</a:t>
            </a:r>
          </a:p>
          <a:p>
            <a:r>
              <a:rPr lang="fr-FR" sz="2000" dirty="0">
                <a:solidFill>
                  <a:srgbClr val="000000"/>
                </a:solidFill>
              </a:rPr>
              <a:t>	- Membre de la Commission Régionale du Patrimoine et de l’Architecture (2</a:t>
            </a:r>
            <a:r>
              <a:rPr lang="fr-FR" sz="2000" baseline="30000" dirty="0">
                <a:solidFill>
                  <a:srgbClr val="000000"/>
                </a:solidFill>
              </a:rPr>
              <a:t>ème</a:t>
            </a:r>
            <a:r>
              <a:rPr lang="fr-FR" sz="2000" dirty="0">
                <a:solidFill>
                  <a:srgbClr val="000000"/>
                </a:solidFill>
              </a:rPr>
              <a:t> collège, recours contre les décisions des ABF)</a:t>
            </a:r>
          </a:p>
          <a:p>
            <a:r>
              <a:rPr lang="fr-FR" sz="2000" dirty="0">
                <a:solidFill>
                  <a:srgbClr val="000000"/>
                </a:solidFill>
              </a:rPr>
              <a:t>	- Membre du comité technique Rhône Alpes de la Fondation du Patrimoine.</a:t>
            </a:r>
          </a:p>
          <a:p>
            <a:r>
              <a:rPr lang="fr-FR" sz="2000" dirty="0">
                <a:solidFill>
                  <a:srgbClr val="000000"/>
                </a:solidFill>
              </a:rPr>
              <a:t>	- Administrateur de Patrimoine </a:t>
            </a:r>
            <a:r>
              <a:rPr lang="fr-FR" sz="2000" dirty="0" err="1">
                <a:solidFill>
                  <a:srgbClr val="000000"/>
                </a:solidFill>
              </a:rPr>
              <a:t>Aurhalpin</a:t>
            </a:r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dirty="0">
                <a:solidFill>
                  <a:srgbClr val="000000"/>
                </a:solidFill>
              </a:rPr>
              <a:t>Ces activités continuent en 2022</a:t>
            </a:r>
          </a:p>
          <a:p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dirty="0">
                <a:solidFill>
                  <a:srgbClr val="000000"/>
                </a:solidFill>
              </a:rPr>
              <a:t>Participation au salon Primevère annulée en 2021. </a:t>
            </a:r>
          </a:p>
        </p:txBody>
      </p:sp>
      <p:pic>
        <p:nvPicPr>
          <p:cNvPr id="5" name="Image 4" descr="mp_ardech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132" y="206091"/>
            <a:ext cx="1771577" cy="873818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228E-336A-C345-9EDE-63425FF2EB2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2708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9559" y="1350301"/>
            <a:ext cx="72026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09737" y="1735026"/>
            <a:ext cx="903426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    Evolution des adhésions:</a:t>
            </a:r>
          </a:p>
          <a:p>
            <a:endParaRPr lang="fr-FR" sz="2000" dirty="0"/>
          </a:p>
          <a:p>
            <a:r>
              <a:rPr lang="fr-FR" sz="2000" dirty="0"/>
              <a:t>Ancien mode de comptage en « individus »</a:t>
            </a:r>
          </a:p>
          <a:p>
            <a:endParaRPr lang="fr-FR" sz="2000" dirty="0"/>
          </a:p>
          <a:p>
            <a:r>
              <a:rPr lang="fr-FR" sz="2000" dirty="0"/>
              <a:t>2008    2009    2010    2011    2012    2013    2014    2015    2016   2017  2018</a:t>
            </a:r>
          </a:p>
          <a:p>
            <a:r>
              <a:rPr lang="fr-FR" sz="2000" dirty="0"/>
              <a:t>  49         41        43        44         41         37         50        70	   77		87     101    </a:t>
            </a:r>
          </a:p>
          <a:p>
            <a:endParaRPr lang="fr-FR" sz="2000" dirty="0"/>
          </a:p>
          <a:p>
            <a:r>
              <a:rPr lang="fr-FR" sz="2000" dirty="0"/>
              <a:t>Nouveau mode de comptage en  « foyers » </a:t>
            </a:r>
          </a:p>
          <a:p>
            <a:endParaRPr lang="fr-FR" sz="2000" dirty="0"/>
          </a:p>
          <a:p>
            <a:r>
              <a:rPr lang="fr-FR" sz="2000" dirty="0"/>
              <a:t>					2018	2019 	2020	2021 	2022 (08)</a:t>
            </a:r>
          </a:p>
          <a:p>
            <a:r>
              <a:rPr lang="fr-FR" sz="2000" dirty="0"/>
              <a:t>foyers				72		67		59		  77		   76</a:t>
            </a:r>
          </a:p>
          <a:p>
            <a:r>
              <a:rPr lang="fr-FR" sz="2000" dirty="0"/>
              <a:t>individus									  93		 105</a:t>
            </a:r>
          </a:p>
          <a:p>
            <a:endParaRPr lang="fr-FR" sz="2000" dirty="0"/>
          </a:p>
          <a:p>
            <a:endParaRPr lang="fr-FR" sz="2000" dirty="0">
              <a:solidFill>
                <a:srgbClr val="FF0000"/>
              </a:solidFill>
            </a:endParaRPr>
          </a:p>
          <a:p>
            <a:r>
              <a:rPr lang="fr-FR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							</a:t>
            </a:r>
          </a:p>
          <a:p>
            <a:endParaRPr lang="fr-FR" sz="2000" dirty="0"/>
          </a:p>
        </p:txBody>
      </p:sp>
      <p:pic>
        <p:nvPicPr>
          <p:cNvPr id="5" name="Image 4" descr="mp_ardech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132" y="206091"/>
            <a:ext cx="1771577" cy="873818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228E-336A-C345-9EDE-63425FF2EB2C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8647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81445" y="3418220"/>
            <a:ext cx="810535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« Rapports financiers »</a:t>
            </a:r>
          </a:p>
        </p:txBody>
      </p:sp>
      <p:pic>
        <p:nvPicPr>
          <p:cNvPr id="2" name="Image 1" descr="mp_ardech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132" y="206091"/>
            <a:ext cx="1771577" cy="873818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228E-336A-C345-9EDE-63425FF2EB2C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6165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39558" y="1199754"/>
            <a:ext cx="8228067" cy="5324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0000"/>
                </a:solidFill>
              </a:rPr>
              <a:t>Situation financière		    2019		 2020	   </a:t>
            </a:r>
            <a:r>
              <a:rPr lang="fr-FR" sz="2400" b="1" dirty="0"/>
              <a:t>2021		2022 (08)</a:t>
            </a:r>
          </a:p>
          <a:p>
            <a:endParaRPr lang="fr-FR" b="1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Adhésions, dons			        	    1284,00	1598,08        </a:t>
            </a:r>
            <a:r>
              <a:rPr lang="fr-FR" dirty="0"/>
              <a:t>1482,33	</a:t>
            </a:r>
          </a:p>
          <a:p>
            <a:r>
              <a:rPr lang="fr-FR" dirty="0"/>
              <a:t>stages						    1297,00	       0,00          100,00	   550,00</a:t>
            </a:r>
          </a:p>
          <a:p>
            <a:r>
              <a:rPr lang="fr-FR" dirty="0"/>
              <a:t>Vente livres, catalogues  	       	      437,24	1212,36	       580,74	   300,50</a:t>
            </a:r>
          </a:p>
          <a:p>
            <a:r>
              <a:rPr lang="fr-FR" dirty="0">
                <a:solidFill>
                  <a:srgbClr val="000000"/>
                </a:solidFill>
              </a:rPr>
              <a:t>Subventions				         		   </a:t>
            </a:r>
          </a:p>
          <a:p>
            <a:r>
              <a:rPr lang="fr-FR" dirty="0">
                <a:solidFill>
                  <a:srgbClr val="000000"/>
                </a:solidFill>
              </a:rPr>
              <a:t>					</a:t>
            </a:r>
            <a:r>
              <a:rPr lang="fr-FR" b="1" dirty="0">
                <a:solidFill>
                  <a:srgbClr val="000000"/>
                </a:solidFill>
              </a:rPr>
              <a:t>	        	    3669,24	2810,44	     2163,07	   850,50</a:t>
            </a:r>
            <a:endParaRPr lang="fr-FR" b="1" dirty="0">
              <a:solidFill>
                <a:srgbClr val="7F7F7F"/>
              </a:solidFill>
            </a:endParaRPr>
          </a:p>
          <a:p>
            <a:r>
              <a:rPr lang="fr-FR" b="1" dirty="0">
                <a:solidFill>
                  <a:srgbClr val="000000"/>
                </a:solidFill>
              </a:rPr>
              <a:t>				</a:t>
            </a:r>
          </a:p>
          <a:p>
            <a:r>
              <a:rPr lang="fr-FR" dirty="0">
                <a:solidFill>
                  <a:srgbClr val="000000"/>
                </a:solidFill>
              </a:rPr>
              <a:t>achats livres				         	       		   100,00</a:t>
            </a:r>
          </a:p>
          <a:p>
            <a:r>
              <a:rPr lang="fr-FR" dirty="0">
                <a:solidFill>
                  <a:srgbClr val="000000"/>
                </a:solidFill>
              </a:rPr>
              <a:t>coût des stages				  					       322,00	   208,12</a:t>
            </a:r>
          </a:p>
          <a:p>
            <a:r>
              <a:rPr lang="fr-FR" dirty="0">
                <a:solidFill>
                  <a:srgbClr val="000000"/>
                </a:solidFill>
              </a:rPr>
              <a:t>Associations amies			              165,00	            210,00         110.00	   150,00</a:t>
            </a:r>
            <a:endParaRPr lang="fr-FR" dirty="0">
              <a:solidFill>
                <a:srgbClr val="7F7F7F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catalogues et impression	              264,00    </a:t>
            </a:r>
          </a:p>
          <a:p>
            <a:r>
              <a:rPr lang="fr-FR" dirty="0">
                <a:solidFill>
                  <a:srgbClr val="000000"/>
                </a:solidFill>
              </a:rPr>
              <a:t>Fournitures, poste, </a:t>
            </a:r>
            <a:r>
              <a:rPr lang="fr-FR" dirty="0" err="1">
                <a:solidFill>
                  <a:srgbClr val="000000"/>
                </a:solidFill>
              </a:rPr>
              <a:t>déplacts</a:t>
            </a:r>
            <a:r>
              <a:rPr lang="fr-FR" dirty="0">
                <a:solidFill>
                  <a:srgbClr val="000000"/>
                </a:solidFill>
              </a:rPr>
              <a:t>		    2358,19	   391,85	   </a:t>
            </a:r>
            <a:r>
              <a:rPr lang="fr-FR" dirty="0">
                <a:solidFill>
                  <a:srgbClr val="7F7F7F"/>
                </a:solidFill>
              </a:rPr>
              <a:t>    268,99	   490,09</a:t>
            </a:r>
          </a:p>
          <a:p>
            <a:r>
              <a:rPr lang="fr-FR" b="1" dirty="0">
                <a:solidFill>
                  <a:srgbClr val="000000"/>
                </a:solidFill>
              </a:rPr>
              <a:t>						             2787,19€	  701,85€	       700,79	   848,21</a:t>
            </a:r>
            <a:endParaRPr lang="fr-FR" b="1" dirty="0">
              <a:solidFill>
                <a:srgbClr val="7F7F7F"/>
              </a:solidFill>
            </a:endParaRPr>
          </a:p>
          <a:p>
            <a:endParaRPr lang="fr-FR" sz="1000" b="1" dirty="0">
              <a:solidFill>
                <a:srgbClr val="000000"/>
              </a:solidFill>
            </a:endParaRPr>
          </a:p>
          <a:p>
            <a:r>
              <a:rPr lang="fr-FR" b="1" dirty="0">
                <a:solidFill>
                  <a:srgbClr val="000000"/>
                </a:solidFill>
              </a:rPr>
              <a:t>	résultat				               882,05€	 2108,59€     1462,28 €	       2,29€</a:t>
            </a:r>
            <a:endParaRPr lang="fr-FR" b="1" dirty="0">
              <a:solidFill>
                <a:srgbClr val="7F7F7F"/>
              </a:solidFill>
            </a:endParaRPr>
          </a:p>
          <a:p>
            <a:r>
              <a:rPr lang="fr-FR" b="1" dirty="0">
                <a:solidFill>
                  <a:srgbClr val="000000"/>
                </a:solidFill>
              </a:rPr>
              <a:t>	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Trésorerie CC et caisse	        	    6225,34€	 8287,89€     1664,83€</a:t>
            </a:r>
          </a:p>
          <a:p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livret				               620,14 €        622,97€     8619,73€</a:t>
            </a:r>
          </a:p>
          <a:p>
            <a:r>
              <a:rPr lang="fr-FR" b="1" dirty="0">
                <a:solidFill>
                  <a:srgbClr val="000000"/>
                </a:solidFill>
              </a:rPr>
              <a:t>							    6845,48 €	8900,86 €   10284,56€</a:t>
            </a:r>
            <a:endParaRPr lang="fr-FR" b="1" dirty="0">
              <a:solidFill>
                <a:srgbClr val="7F7F7F"/>
              </a:solidFill>
            </a:endParaRPr>
          </a:p>
        </p:txBody>
      </p:sp>
      <p:pic>
        <p:nvPicPr>
          <p:cNvPr id="4" name="Image 3" descr="mp_ardech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132" y="206091"/>
            <a:ext cx="1771577" cy="873818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228E-336A-C345-9EDE-63425FF2EB2C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2958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92461" y="3034304"/>
            <a:ext cx="7910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0000"/>
                </a:solidFill>
              </a:rPr>
              <a:t>Point des activités de 2022 au 10 septembre</a:t>
            </a: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4" name="Image 3" descr="mp_ardech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132" y="206091"/>
            <a:ext cx="1771577" cy="873818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228E-336A-C345-9EDE-63425FF2EB2C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3283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04329" y="1544713"/>
            <a:ext cx="791006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/>
              <a:t>Présentation de l’exposition « Carlat »</a:t>
            </a:r>
          </a:p>
          <a:p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dirty="0">
                <a:solidFill>
                  <a:srgbClr val="000000"/>
                </a:solidFill>
              </a:rPr>
              <a:t>Elle a été présentée à </a:t>
            </a:r>
            <a:r>
              <a:rPr lang="fr-FR" sz="2000" b="1" dirty="0">
                <a:solidFill>
                  <a:srgbClr val="000000"/>
                </a:solidFill>
              </a:rPr>
              <a:t>Beauchastel</a:t>
            </a:r>
            <a:r>
              <a:rPr lang="fr-FR" sz="2000" dirty="0">
                <a:solidFill>
                  <a:srgbClr val="000000"/>
                </a:solidFill>
              </a:rPr>
              <a:t> du 12 au 19 février, avec une conférence le 18 dans le cadre d’une demande de l’agglo de Privas.</a:t>
            </a:r>
          </a:p>
          <a:p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dirty="0">
                <a:solidFill>
                  <a:srgbClr val="000000"/>
                </a:solidFill>
              </a:rPr>
              <a:t>Elle a été présentée à </a:t>
            </a:r>
            <a:r>
              <a:rPr lang="fr-FR" sz="2000" dirty="0" err="1">
                <a:solidFill>
                  <a:srgbClr val="000000"/>
                </a:solidFill>
              </a:rPr>
              <a:t>Labeaume</a:t>
            </a:r>
            <a:r>
              <a:rPr lang="fr-FR" sz="2000" dirty="0">
                <a:solidFill>
                  <a:srgbClr val="000000"/>
                </a:solidFill>
              </a:rPr>
              <a:t> à l’occasion de la journée des écrivains le 6 juin.</a:t>
            </a:r>
          </a:p>
          <a:p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dirty="0">
                <a:solidFill>
                  <a:srgbClr val="000000"/>
                </a:solidFill>
              </a:rPr>
              <a:t>Elle a passé tout l’été à la médiathèque de Privas du 1</a:t>
            </a:r>
            <a:r>
              <a:rPr lang="fr-FR" sz="2000" baseline="30000" dirty="0">
                <a:solidFill>
                  <a:srgbClr val="000000"/>
                </a:solidFill>
              </a:rPr>
              <a:t>er</a:t>
            </a:r>
            <a:r>
              <a:rPr lang="fr-FR" sz="2000" dirty="0">
                <a:solidFill>
                  <a:srgbClr val="000000"/>
                </a:solidFill>
              </a:rPr>
              <a:t> juillet au 31 août. </a:t>
            </a:r>
          </a:p>
          <a:p>
            <a:r>
              <a:rPr lang="fr-FR" sz="2000" dirty="0">
                <a:solidFill>
                  <a:srgbClr val="000000"/>
                </a:solidFill>
              </a:rPr>
              <a:t>Le film sur les toits de montagne a été projeté plusieurs fois les mardi soir et j’ai donné une conférence sur le confort thermique du bâti ancien le  30 août, dans le cadre de l’agglo de Privas</a:t>
            </a:r>
          </a:p>
          <a:p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dirty="0">
                <a:solidFill>
                  <a:srgbClr val="000000"/>
                </a:solidFill>
              </a:rPr>
              <a:t>Elle sera présentée avec une conférence à </a:t>
            </a:r>
            <a:r>
              <a:rPr lang="fr-FR" sz="2000" dirty="0" err="1">
                <a:solidFill>
                  <a:srgbClr val="000000"/>
                </a:solidFill>
              </a:rPr>
              <a:t>Vernoux</a:t>
            </a:r>
            <a:r>
              <a:rPr lang="fr-FR" sz="2000" dirty="0">
                <a:solidFill>
                  <a:srgbClr val="000000"/>
                </a:solidFill>
              </a:rPr>
              <a:t> le 18 septembre pour les journées du Patrimoine, dans le même cadre</a:t>
            </a:r>
          </a:p>
        </p:txBody>
      </p:sp>
      <p:pic>
        <p:nvPicPr>
          <p:cNvPr id="4" name="Image 3" descr="mp_ardech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132" y="206091"/>
            <a:ext cx="1771577" cy="873818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228E-336A-C345-9EDE-63425FF2EB2C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0913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04329" y="1544713"/>
            <a:ext cx="791006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/>
              <a:t>Ateliers d’initiation réalisés</a:t>
            </a:r>
          </a:p>
          <a:p>
            <a:endParaRPr lang="fr-FR" sz="2400" u="sng" dirty="0"/>
          </a:p>
          <a:p>
            <a:r>
              <a:rPr lang="fr-FR" sz="2400" dirty="0"/>
              <a:t>Atelier Pierre sèche à </a:t>
            </a:r>
          </a:p>
          <a:p>
            <a:r>
              <a:rPr lang="fr-FR" sz="2400" dirty="0"/>
              <a:t>Saint Julien du Serre </a:t>
            </a:r>
          </a:p>
          <a:p>
            <a:r>
              <a:rPr lang="fr-FR" sz="2400" dirty="0"/>
              <a:t>avec l’Université Populaire</a:t>
            </a:r>
          </a:p>
          <a:p>
            <a:endParaRPr lang="fr-FR" sz="2400" dirty="0"/>
          </a:p>
          <a:p>
            <a:endParaRPr lang="fr-FR" sz="2400" dirty="0"/>
          </a:p>
          <a:p>
            <a:endParaRPr lang="fr-FR" sz="2000" dirty="0">
              <a:solidFill>
                <a:srgbClr val="000000"/>
              </a:solidFill>
            </a:endParaRPr>
          </a:p>
        </p:txBody>
      </p:sp>
      <p:pic>
        <p:nvPicPr>
          <p:cNvPr id="4" name="Image 3" descr="mp_ardech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132" y="206091"/>
            <a:ext cx="1771577" cy="873818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228E-336A-C345-9EDE-63425FF2EB2C}" type="slidenum">
              <a:rPr lang="fr-FR" smtClean="0"/>
              <a:t>17</a:t>
            </a:fld>
            <a:endParaRPr lang="fr-FR"/>
          </a:p>
        </p:txBody>
      </p:sp>
      <p:pic>
        <p:nvPicPr>
          <p:cNvPr id="6" name="Image 5" descr="IMG_314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4214" y="3863601"/>
            <a:ext cx="3323666" cy="2492749"/>
          </a:xfrm>
          <a:prstGeom prst="rect">
            <a:avLst/>
          </a:prstGeom>
        </p:spPr>
      </p:pic>
      <p:pic>
        <p:nvPicPr>
          <p:cNvPr id="7" name="Image 6" descr="IMG_314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9565" y="1823542"/>
            <a:ext cx="3399606" cy="453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302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04329" y="1544713"/>
            <a:ext cx="791006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/>
              <a:t>Ateliers d’initiation à venir</a:t>
            </a:r>
          </a:p>
          <a:p>
            <a:endParaRPr lang="fr-FR" sz="2400" u="sng" dirty="0"/>
          </a:p>
          <a:p>
            <a:r>
              <a:rPr lang="fr-FR" sz="2400" dirty="0"/>
              <a:t>Atelier Pierre de consolidation des fondations et </a:t>
            </a:r>
            <a:r>
              <a:rPr lang="fr-FR" sz="2400" dirty="0" err="1"/>
              <a:t>ba</a:t>
            </a:r>
            <a:r>
              <a:rPr lang="fr-FR" sz="2400" dirty="0"/>
              <a:t> de mur à </a:t>
            </a:r>
            <a:r>
              <a:rPr lang="fr-FR" sz="2400" dirty="0" err="1"/>
              <a:t>Payzac</a:t>
            </a:r>
            <a:r>
              <a:rPr lang="fr-FR" sz="2400" dirty="0"/>
              <a:t> le 13 septembre.</a:t>
            </a:r>
          </a:p>
          <a:p>
            <a:endParaRPr lang="fr-FR" sz="2400" dirty="0"/>
          </a:p>
          <a:p>
            <a:r>
              <a:rPr lang="fr-FR" sz="2400" dirty="0"/>
              <a:t>Atelier pierres sèches à </a:t>
            </a:r>
            <a:r>
              <a:rPr lang="fr-FR" sz="2400" dirty="0" err="1"/>
              <a:t>Fontreal</a:t>
            </a:r>
            <a:r>
              <a:rPr lang="fr-FR" sz="2400" dirty="0"/>
              <a:t> le 8 octobre.</a:t>
            </a:r>
          </a:p>
          <a:p>
            <a:endParaRPr lang="fr-FR" sz="2400" dirty="0"/>
          </a:p>
          <a:p>
            <a:endParaRPr lang="fr-FR" sz="2400" dirty="0"/>
          </a:p>
          <a:p>
            <a:endParaRPr lang="fr-FR" sz="2000" dirty="0">
              <a:solidFill>
                <a:srgbClr val="000000"/>
              </a:solidFill>
            </a:endParaRPr>
          </a:p>
        </p:txBody>
      </p:sp>
      <p:pic>
        <p:nvPicPr>
          <p:cNvPr id="4" name="Image 3" descr="mp_ardech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132" y="206091"/>
            <a:ext cx="1771577" cy="873818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228E-336A-C345-9EDE-63425FF2EB2C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3816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04329" y="1544713"/>
            <a:ext cx="791006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/>
              <a:t>20 Visites Conseils à mi août</a:t>
            </a:r>
          </a:p>
          <a:p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dirty="0">
                <a:solidFill>
                  <a:srgbClr val="000000"/>
                </a:solidFill>
              </a:rPr>
              <a:t>Saint </a:t>
            </a:r>
            <a:r>
              <a:rPr lang="fr-FR" sz="2000" dirty="0" err="1">
                <a:solidFill>
                  <a:srgbClr val="000000"/>
                </a:solidFill>
              </a:rPr>
              <a:t>Remeze</a:t>
            </a:r>
            <a:r>
              <a:rPr lang="fr-FR" sz="2000" dirty="0">
                <a:solidFill>
                  <a:srgbClr val="000000"/>
                </a:solidFill>
              </a:rPr>
              <a:t>					</a:t>
            </a:r>
            <a:r>
              <a:rPr lang="fr-FR" sz="2000" dirty="0" err="1">
                <a:solidFill>
                  <a:srgbClr val="000000"/>
                </a:solidFill>
              </a:rPr>
              <a:t>Chassagnes</a:t>
            </a:r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dirty="0">
                <a:solidFill>
                  <a:srgbClr val="000000"/>
                </a:solidFill>
              </a:rPr>
              <a:t>Vallon Pont d’Arc					</a:t>
            </a:r>
            <a:r>
              <a:rPr lang="fr-FR" sz="2000" dirty="0" err="1">
                <a:solidFill>
                  <a:srgbClr val="000000"/>
                </a:solidFill>
              </a:rPr>
              <a:t>Vernoux</a:t>
            </a:r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dirty="0" err="1">
                <a:solidFill>
                  <a:srgbClr val="000000"/>
                </a:solidFill>
              </a:rPr>
              <a:t>Dornas</a:t>
            </a:r>
            <a:r>
              <a:rPr lang="fr-FR" sz="2000" dirty="0">
                <a:solidFill>
                  <a:srgbClr val="000000"/>
                </a:solidFill>
              </a:rPr>
              <a:t>							</a:t>
            </a:r>
            <a:r>
              <a:rPr lang="fr-FR" sz="2000" dirty="0" err="1">
                <a:solidFill>
                  <a:srgbClr val="000000"/>
                </a:solidFill>
              </a:rPr>
              <a:t>Burzet</a:t>
            </a:r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dirty="0" err="1">
                <a:solidFill>
                  <a:srgbClr val="000000"/>
                </a:solidFill>
              </a:rPr>
              <a:t>Meyras</a:t>
            </a:r>
            <a:r>
              <a:rPr lang="fr-FR" sz="2000" dirty="0">
                <a:solidFill>
                  <a:srgbClr val="000000"/>
                </a:solidFill>
              </a:rPr>
              <a:t>							</a:t>
            </a:r>
            <a:r>
              <a:rPr lang="fr-FR" sz="2000" dirty="0" err="1">
                <a:solidFill>
                  <a:srgbClr val="000000"/>
                </a:solidFill>
              </a:rPr>
              <a:t>Thines</a:t>
            </a:r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dirty="0" err="1">
                <a:solidFill>
                  <a:srgbClr val="000000"/>
                </a:solidFill>
              </a:rPr>
              <a:t>Ruoms</a:t>
            </a:r>
            <a:r>
              <a:rPr lang="fr-FR" sz="2000" dirty="0">
                <a:solidFill>
                  <a:srgbClr val="000000"/>
                </a:solidFill>
              </a:rPr>
              <a:t>							</a:t>
            </a:r>
            <a:r>
              <a:rPr lang="fr-FR" sz="2000" dirty="0" err="1">
                <a:solidFill>
                  <a:srgbClr val="000000"/>
                </a:solidFill>
              </a:rPr>
              <a:t>Malarce</a:t>
            </a:r>
            <a:r>
              <a:rPr lang="fr-FR" sz="2000" dirty="0">
                <a:solidFill>
                  <a:srgbClr val="000000"/>
                </a:solidFill>
              </a:rPr>
              <a:t> sur </a:t>
            </a:r>
            <a:r>
              <a:rPr lang="fr-FR" sz="2000" dirty="0" err="1">
                <a:solidFill>
                  <a:srgbClr val="000000"/>
                </a:solidFill>
              </a:rPr>
              <a:t>Thines</a:t>
            </a:r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dirty="0" err="1">
                <a:solidFill>
                  <a:srgbClr val="000000"/>
                </a:solidFill>
              </a:rPr>
              <a:t>Sanilhac</a:t>
            </a:r>
            <a:r>
              <a:rPr lang="fr-FR" sz="2000" dirty="0">
                <a:solidFill>
                  <a:srgbClr val="000000"/>
                </a:solidFill>
              </a:rPr>
              <a:t>							Saint Pierre Saint Jean</a:t>
            </a:r>
          </a:p>
          <a:p>
            <a:r>
              <a:rPr lang="fr-FR" sz="2000" dirty="0">
                <a:solidFill>
                  <a:srgbClr val="000000"/>
                </a:solidFill>
              </a:rPr>
              <a:t>Saint Laurent du Pape				</a:t>
            </a:r>
            <a:r>
              <a:rPr lang="fr-FR" sz="2000" dirty="0" err="1">
                <a:solidFill>
                  <a:srgbClr val="000000"/>
                </a:solidFill>
              </a:rPr>
              <a:t>Desaignes</a:t>
            </a:r>
            <a:r>
              <a:rPr lang="fr-FR" sz="2000" dirty="0">
                <a:solidFill>
                  <a:srgbClr val="000000"/>
                </a:solidFill>
              </a:rPr>
              <a:t>	</a:t>
            </a:r>
          </a:p>
          <a:p>
            <a:r>
              <a:rPr lang="fr-FR" sz="2000" dirty="0">
                <a:solidFill>
                  <a:srgbClr val="000000"/>
                </a:solidFill>
              </a:rPr>
              <a:t>Saint Julien le Roux				</a:t>
            </a:r>
            <a:r>
              <a:rPr lang="fr-FR" sz="2000" dirty="0" err="1">
                <a:solidFill>
                  <a:srgbClr val="000000"/>
                </a:solidFill>
              </a:rPr>
              <a:t>Meyras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</a:p>
          <a:p>
            <a:r>
              <a:rPr lang="fr-FR" sz="2000" dirty="0">
                <a:solidFill>
                  <a:srgbClr val="000000"/>
                </a:solidFill>
              </a:rPr>
              <a:t>Saint Julien Labrousse				Champis</a:t>
            </a:r>
          </a:p>
          <a:p>
            <a:r>
              <a:rPr lang="fr-FR" sz="2000" dirty="0">
                <a:solidFill>
                  <a:srgbClr val="000000"/>
                </a:solidFill>
              </a:rPr>
              <a:t>Saint Didier sous Aubenas			</a:t>
            </a:r>
            <a:r>
              <a:rPr lang="fr-FR" sz="2000" dirty="0" err="1">
                <a:solidFill>
                  <a:srgbClr val="000000"/>
                </a:solidFill>
              </a:rPr>
              <a:t>Gilhoc</a:t>
            </a:r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</p:txBody>
      </p:sp>
      <p:pic>
        <p:nvPicPr>
          <p:cNvPr id="4" name="Image 3" descr="mp_ardech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132" y="206091"/>
            <a:ext cx="1771577" cy="873818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228E-336A-C345-9EDE-63425FF2EB2C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7936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58462" y="1709110"/>
            <a:ext cx="81053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/>
          </a:p>
          <a:p>
            <a:r>
              <a:rPr lang="fr-FR" sz="2400" dirty="0"/>
              <a:t>10h à 12h15 assemblée générale</a:t>
            </a:r>
          </a:p>
          <a:p>
            <a:endParaRPr lang="fr-FR" sz="2400" dirty="0"/>
          </a:p>
          <a:p>
            <a:r>
              <a:rPr lang="fr-FR" sz="2400" dirty="0"/>
              <a:t>12h30 repas au restaurant Médiéval</a:t>
            </a:r>
          </a:p>
          <a:p>
            <a:endParaRPr lang="fr-FR" sz="2400" dirty="0"/>
          </a:p>
          <a:p>
            <a:r>
              <a:rPr lang="fr-FR" sz="2400" dirty="0"/>
              <a:t>14h30 visite guidée du village</a:t>
            </a:r>
          </a:p>
          <a:p>
            <a:endParaRPr lang="fr-FR" sz="2400" dirty="0"/>
          </a:p>
          <a:p>
            <a:r>
              <a:rPr lang="fr-FR" sz="2400" dirty="0"/>
              <a:t>17h environ fin de la journée</a:t>
            </a:r>
          </a:p>
        </p:txBody>
      </p:sp>
      <p:pic>
        <p:nvPicPr>
          <p:cNvPr id="2" name="Image 1" descr="mp_ardech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132" y="206091"/>
            <a:ext cx="1771577" cy="873818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228E-336A-C345-9EDE-63425FF2EB2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5497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mp_ardech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132" y="206091"/>
            <a:ext cx="1771577" cy="873818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228E-336A-C345-9EDE-63425FF2EB2C}" type="slidenum">
              <a:rPr lang="fr-FR" smtClean="0"/>
              <a:t>20</a:t>
            </a:fld>
            <a:endParaRPr lang="fr-FR"/>
          </a:p>
        </p:txBody>
      </p:sp>
      <p:pic>
        <p:nvPicPr>
          <p:cNvPr id="6" name="Image 5" descr="IMG_446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97" y="591269"/>
            <a:ext cx="3014032" cy="2260524"/>
          </a:xfrm>
          <a:prstGeom prst="rect">
            <a:avLst/>
          </a:prstGeom>
        </p:spPr>
      </p:pic>
      <p:pic>
        <p:nvPicPr>
          <p:cNvPr id="7" name="Image 6" descr="IMG_446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0940" y="591269"/>
            <a:ext cx="3014032" cy="226052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177550" y="2982676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Dornas</a:t>
            </a:r>
            <a:endParaRPr lang="fr-FR" dirty="0"/>
          </a:p>
        </p:txBody>
      </p:sp>
      <p:pic>
        <p:nvPicPr>
          <p:cNvPr id="2" name="Image 1" descr="IMG_4492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8" y="3575020"/>
            <a:ext cx="3324141" cy="249310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78330" y="6171684"/>
            <a:ext cx="750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Saint Jean Chambre					</a:t>
            </a:r>
            <a:r>
              <a:rPr lang="fr-FR" dirty="0" err="1"/>
              <a:t>Chassagnes</a:t>
            </a:r>
            <a:r>
              <a:rPr lang="fr-FR" dirty="0"/>
              <a:t>	</a:t>
            </a:r>
          </a:p>
        </p:txBody>
      </p:sp>
      <p:pic>
        <p:nvPicPr>
          <p:cNvPr id="10" name="Image 9" descr="IMG_3244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4420" y="3352008"/>
            <a:ext cx="2982818" cy="271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01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mp_ardech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132" y="206091"/>
            <a:ext cx="1771577" cy="873818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228E-336A-C345-9EDE-63425FF2EB2C}" type="slidenum">
              <a:rPr lang="fr-FR" smtClean="0"/>
              <a:t>21</a:t>
            </a:fld>
            <a:endParaRPr lang="fr-FR"/>
          </a:p>
        </p:txBody>
      </p:sp>
      <p:pic>
        <p:nvPicPr>
          <p:cNvPr id="3" name="Image 2" descr="IMG_339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162" y="663456"/>
            <a:ext cx="3248353" cy="2436265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743592" y="3134573"/>
            <a:ext cx="6208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Thines</a:t>
            </a:r>
            <a:r>
              <a:rPr lang="fr-FR" dirty="0"/>
              <a:t>						</a:t>
            </a:r>
            <a:r>
              <a:rPr lang="fr-FR" dirty="0" err="1"/>
              <a:t>Malarce</a:t>
            </a:r>
            <a:r>
              <a:rPr lang="fr-FR" dirty="0"/>
              <a:t> sur la </a:t>
            </a:r>
            <a:r>
              <a:rPr lang="fr-FR" dirty="0" err="1"/>
              <a:t>Thines</a:t>
            </a:r>
            <a:r>
              <a:rPr lang="fr-FR" dirty="0"/>
              <a:t>	</a:t>
            </a:r>
          </a:p>
        </p:txBody>
      </p:sp>
      <p:pic>
        <p:nvPicPr>
          <p:cNvPr id="12" name="Image 11" descr="IMG_341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867" y="663455"/>
            <a:ext cx="3248355" cy="2436266"/>
          </a:xfrm>
          <a:prstGeom prst="rect">
            <a:avLst/>
          </a:prstGeom>
        </p:spPr>
      </p:pic>
      <p:pic>
        <p:nvPicPr>
          <p:cNvPr id="13" name="Image 12" descr="IMG_4543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429" y="3641042"/>
            <a:ext cx="3182567" cy="2386925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690819" y="6140324"/>
            <a:ext cx="6100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Meyras</a:t>
            </a:r>
            <a:r>
              <a:rPr lang="fr-FR" dirty="0"/>
              <a:t>							Champis</a:t>
            </a:r>
          </a:p>
        </p:txBody>
      </p:sp>
      <p:pic>
        <p:nvPicPr>
          <p:cNvPr id="16" name="Image 15" descr="IMG_4560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7754" y="3641042"/>
            <a:ext cx="3181850" cy="238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05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04329" y="1317479"/>
            <a:ext cx="791006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/>
              <a:t>Activités diverses</a:t>
            </a:r>
          </a:p>
          <a:p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dirty="0">
                <a:solidFill>
                  <a:srgbClr val="000000"/>
                </a:solidFill>
              </a:rPr>
              <a:t>Rencontre avec Terre et Humanisme pour envisager un module de formation au bâti dans leurs stages d’agro-écologie. </a:t>
            </a:r>
          </a:p>
          <a:p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dirty="0">
                <a:solidFill>
                  <a:srgbClr val="000000"/>
                </a:solidFill>
              </a:rPr>
              <a:t>Participation au salon Primevère à Lyon sur stand commun Rhône Alpes -&gt; quelques contacts intéressants.</a:t>
            </a:r>
          </a:p>
          <a:p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dirty="0">
                <a:solidFill>
                  <a:srgbClr val="000000"/>
                </a:solidFill>
              </a:rPr>
              <a:t>Conférence au musée des Vans</a:t>
            </a:r>
          </a:p>
          <a:p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dirty="0">
                <a:solidFill>
                  <a:srgbClr val="000000"/>
                </a:solidFill>
              </a:rPr>
              <a:t>Participation à l’AG de </a:t>
            </a:r>
            <a:r>
              <a:rPr lang="fr-FR" sz="2000" dirty="0" err="1">
                <a:solidFill>
                  <a:srgbClr val="000000"/>
                </a:solidFill>
              </a:rPr>
              <a:t>Liger</a:t>
            </a:r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dirty="0">
                <a:solidFill>
                  <a:srgbClr val="000000"/>
                </a:solidFill>
              </a:rPr>
              <a:t>Participation à la réunion SPR de </a:t>
            </a:r>
            <a:r>
              <a:rPr lang="fr-FR" sz="2000" dirty="0" err="1">
                <a:solidFill>
                  <a:srgbClr val="000000"/>
                </a:solidFill>
              </a:rPr>
              <a:t>Largentières</a:t>
            </a:r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dirty="0">
                <a:solidFill>
                  <a:srgbClr val="000000"/>
                </a:solidFill>
              </a:rPr>
              <a:t>Participation au Jury de Patrimoine </a:t>
            </a:r>
            <a:r>
              <a:rPr lang="fr-FR" sz="2000" dirty="0" err="1">
                <a:solidFill>
                  <a:srgbClr val="000000"/>
                </a:solidFill>
              </a:rPr>
              <a:t>Aurhalpin</a:t>
            </a:r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</p:txBody>
      </p:sp>
      <p:pic>
        <p:nvPicPr>
          <p:cNvPr id="4" name="Image 3" descr="mp_ardech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132" y="206091"/>
            <a:ext cx="1771577" cy="873818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228E-336A-C345-9EDE-63425FF2EB2C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19798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9559" y="1350301"/>
            <a:ext cx="72026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47577" y="1493480"/>
            <a:ext cx="8139223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0000"/>
                </a:solidFill>
              </a:rPr>
              <a:t>Conseil d’Administration 				Bureau actuel</a:t>
            </a:r>
            <a:r>
              <a:rPr lang="fr-FR" dirty="0">
                <a:solidFill>
                  <a:srgbClr val="000000"/>
                </a:solidFill>
              </a:rPr>
              <a:t>:</a:t>
            </a:r>
          </a:p>
          <a:p>
            <a:endParaRPr lang="fr-FR" dirty="0">
              <a:solidFill>
                <a:srgbClr val="000000"/>
              </a:solidFill>
            </a:endParaRPr>
          </a:p>
          <a:p>
            <a:r>
              <a:rPr lang="fr-FR" sz="2000" b="1" dirty="0">
                <a:solidFill>
                  <a:srgbClr val="000000"/>
                </a:solidFill>
              </a:rPr>
              <a:t>- Bureau</a:t>
            </a:r>
          </a:p>
          <a:p>
            <a:r>
              <a:rPr lang="fr-FR" sz="2000" dirty="0">
                <a:solidFill>
                  <a:srgbClr val="000000"/>
                </a:solidFill>
              </a:rPr>
              <a:t>Bernard Leborne							président</a:t>
            </a:r>
          </a:p>
          <a:p>
            <a:r>
              <a:rPr lang="fr-FR" sz="2000" dirty="0">
                <a:solidFill>
                  <a:srgbClr val="000000"/>
                </a:solidFill>
              </a:rPr>
              <a:t>André </a:t>
            </a:r>
            <a:r>
              <a:rPr lang="fr-FR" sz="2000" dirty="0" err="1">
                <a:solidFill>
                  <a:srgbClr val="000000"/>
                </a:solidFill>
              </a:rPr>
              <a:t>Chandesris</a:t>
            </a:r>
            <a:r>
              <a:rPr lang="fr-FR" sz="2000" dirty="0">
                <a:solidFill>
                  <a:srgbClr val="000000"/>
                </a:solidFill>
              </a:rPr>
              <a:t>							trésorier</a:t>
            </a:r>
          </a:p>
          <a:p>
            <a:r>
              <a:rPr lang="fr-FR" sz="2000" dirty="0">
                <a:solidFill>
                  <a:srgbClr val="000000"/>
                </a:solidFill>
              </a:rPr>
              <a:t>Nathalie </a:t>
            </a:r>
            <a:r>
              <a:rPr lang="fr-FR" sz="2000" dirty="0" err="1">
                <a:solidFill>
                  <a:srgbClr val="000000"/>
                </a:solidFill>
              </a:rPr>
              <a:t>Vietdepaule</a:t>
            </a:r>
            <a:r>
              <a:rPr lang="fr-FR" sz="2000" dirty="0">
                <a:solidFill>
                  <a:srgbClr val="000000"/>
                </a:solidFill>
              </a:rPr>
              <a:t>						secrétaire générale</a:t>
            </a:r>
          </a:p>
          <a:p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b="1" dirty="0">
                <a:solidFill>
                  <a:srgbClr val="000000"/>
                </a:solidFill>
              </a:rPr>
              <a:t>- Administrateurs</a:t>
            </a:r>
          </a:p>
          <a:p>
            <a:r>
              <a:rPr lang="fr-FR" sz="2000" dirty="0">
                <a:solidFill>
                  <a:srgbClr val="000000"/>
                </a:solidFill>
              </a:rPr>
              <a:t>Jean Pierre </a:t>
            </a:r>
            <a:r>
              <a:rPr lang="fr-FR" sz="2000" dirty="0" err="1">
                <a:solidFill>
                  <a:srgbClr val="000000"/>
                </a:solidFill>
              </a:rPr>
              <a:t>Willot</a:t>
            </a:r>
            <a:r>
              <a:rPr lang="fr-FR" sz="2000" dirty="0">
                <a:solidFill>
                  <a:srgbClr val="000000"/>
                </a:solidFill>
              </a:rPr>
              <a:t>							conseils aux adhérents </a:t>
            </a:r>
          </a:p>
          <a:p>
            <a:r>
              <a:rPr lang="fr-FR" sz="2000" dirty="0">
                <a:solidFill>
                  <a:srgbClr val="000000"/>
                </a:solidFill>
              </a:rPr>
              <a:t>Philippe </a:t>
            </a:r>
            <a:r>
              <a:rPr lang="fr-FR" sz="2000" dirty="0" err="1">
                <a:solidFill>
                  <a:srgbClr val="000000"/>
                </a:solidFill>
              </a:rPr>
              <a:t>Garel</a:t>
            </a:r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dirty="0">
                <a:solidFill>
                  <a:srgbClr val="000000"/>
                </a:solidFill>
              </a:rPr>
              <a:t>Frédérique </a:t>
            </a:r>
            <a:r>
              <a:rPr lang="fr-FR" sz="2000" dirty="0" err="1">
                <a:solidFill>
                  <a:srgbClr val="000000"/>
                </a:solidFill>
              </a:rPr>
              <a:t>Fournet</a:t>
            </a:r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dirty="0">
                <a:solidFill>
                  <a:srgbClr val="000000"/>
                </a:solidFill>
              </a:rPr>
              <a:t>Léon Charreyre</a:t>
            </a:r>
          </a:p>
          <a:p>
            <a:r>
              <a:rPr lang="fr-FR" sz="2000" dirty="0">
                <a:solidFill>
                  <a:srgbClr val="000000"/>
                </a:solidFill>
              </a:rPr>
              <a:t>Jacques Julien</a:t>
            </a:r>
          </a:p>
          <a:p>
            <a:r>
              <a:rPr lang="fr-FR" sz="2000" dirty="0">
                <a:solidFill>
                  <a:srgbClr val="000000"/>
                </a:solidFill>
              </a:rPr>
              <a:t>Denis Maraval</a:t>
            </a:r>
          </a:p>
          <a:p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5" name="Image 4" descr="mp_ardech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132" y="206091"/>
            <a:ext cx="1771577" cy="873818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228E-336A-C345-9EDE-63425FF2EB2C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70448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54C307F-8F74-5241-9F13-E9F00E09EDD5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24</a:t>
            </a:fld>
            <a:endParaRPr lang="fr-FR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9396" name="Rectangle 2"/>
          <p:cNvSpPr>
            <a:spLocks noChangeArrowheads="1"/>
          </p:cNvSpPr>
          <p:nvPr/>
        </p:nvSpPr>
        <p:spPr bwMode="auto">
          <a:xfrm rot="10800000" flipV="1">
            <a:off x="0" y="3309938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49263" eaLnBrk="0" hangingPunct="0"/>
            <a:endParaRPr lang="fr-FR">
              <a:latin typeface="Calibri" charset="0"/>
            </a:endParaRPr>
          </a:p>
          <a:p>
            <a:pPr indent="449263" eaLnBrk="0" hangingPunct="0">
              <a:buFont typeface="Arial" charset="0"/>
              <a:buChar char="•"/>
            </a:pPr>
            <a:endParaRPr lang="fr-FR">
              <a:latin typeface="Calibri" charset="0"/>
            </a:endParaRPr>
          </a:p>
          <a:p>
            <a:pPr indent="449263" eaLnBrk="0" hangingPunct="0"/>
            <a:endParaRPr lang="fr-FR"/>
          </a:p>
        </p:txBody>
      </p:sp>
      <p:sp>
        <p:nvSpPr>
          <p:cNvPr id="59397" name="ZoneTexte 1"/>
          <p:cNvSpPr txBox="1">
            <a:spLocks noChangeArrowheads="1"/>
          </p:cNvSpPr>
          <p:nvPr/>
        </p:nvSpPr>
        <p:spPr bwMode="auto">
          <a:xfrm>
            <a:off x="1282730" y="1503101"/>
            <a:ext cx="5187438" cy="415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dirty="0"/>
              <a:t>Votes:</a:t>
            </a:r>
          </a:p>
          <a:p>
            <a:pPr eaLnBrk="1" hangingPunct="1"/>
            <a:endParaRPr lang="fr-FR" dirty="0"/>
          </a:p>
          <a:p>
            <a:pPr eaLnBrk="1" hangingPunct="1"/>
            <a:r>
              <a:rPr lang="fr-FR" dirty="0"/>
              <a:t>Approbation du rapport moral 2021?</a:t>
            </a:r>
          </a:p>
          <a:p>
            <a:pPr eaLnBrk="1" hangingPunct="1"/>
            <a:endParaRPr lang="fr-FR" dirty="0"/>
          </a:p>
          <a:p>
            <a:pPr eaLnBrk="1" hangingPunct="1"/>
            <a:r>
              <a:rPr lang="fr-FR" dirty="0"/>
              <a:t>Approbation des comptes 2021?</a:t>
            </a:r>
          </a:p>
          <a:p>
            <a:pPr eaLnBrk="1" hangingPunct="1"/>
            <a:endParaRPr lang="fr-FR" dirty="0"/>
          </a:p>
          <a:p>
            <a:pPr eaLnBrk="1" hangingPunct="1"/>
            <a:r>
              <a:rPr lang="fr-FR" dirty="0"/>
              <a:t>Affectation du résultat aux réserves?</a:t>
            </a:r>
          </a:p>
          <a:p>
            <a:pPr eaLnBrk="1" hangingPunct="1"/>
            <a:endParaRPr lang="fr-FR" dirty="0"/>
          </a:p>
          <a:p>
            <a:pPr eaLnBrk="1" hangingPunct="1"/>
            <a:r>
              <a:rPr lang="fr-FR" dirty="0"/>
              <a:t>Approbation des activités 2022</a:t>
            </a:r>
          </a:p>
          <a:p>
            <a:pPr eaLnBrk="1" hangingPunct="1"/>
            <a:endParaRPr lang="fr-FR" dirty="0"/>
          </a:p>
          <a:p>
            <a:pPr eaLnBrk="1" hangingPunct="1"/>
            <a:r>
              <a:rPr lang="fr-FR" dirty="0"/>
              <a:t>Confirmation du CA et du Bureau?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186521" y="181335"/>
            <a:ext cx="4854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46801F"/>
                </a:solidFill>
                <a:latin typeface="Lucida Bright"/>
                <a:cs typeface="Lucida Bright"/>
              </a:rPr>
              <a:t>Maisons Paysannes d’Ardèche</a:t>
            </a:r>
          </a:p>
        </p:txBody>
      </p:sp>
      <p:pic>
        <p:nvPicPr>
          <p:cNvPr id="8" name="Image 7" descr="mp_ardech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132" y="206091"/>
            <a:ext cx="1771577" cy="87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236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s-IS" sz="1200">
                <a:solidFill>
                  <a:srgbClr val="898989"/>
                </a:solidFill>
                <a:latin typeface="Calibri" charset="0"/>
              </a:rPr>
              <a:t>23/03/2019</a:t>
            </a:r>
            <a:endParaRPr lang="fr-FR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70659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EB4AD5D-4117-C444-A88D-B20B95CF4B0C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25</a:t>
            </a:fld>
            <a:endParaRPr lang="fr-FR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70660" name="Rectangle 2"/>
          <p:cNvSpPr>
            <a:spLocks noChangeArrowheads="1"/>
          </p:cNvSpPr>
          <p:nvPr/>
        </p:nvSpPr>
        <p:spPr bwMode="auto">
          <a:xfrm rot="10800000" flipV="1">
            <a:off x="0" y="3309938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49263" eaLnBrk="0" hangingPunct="0"/>
            <a:endParaRPr lang="fr-FR">
              <a:latin typeface="Calibri" charset="0"/>
            </a:endParaRPr>
          </a:p>
          <a:p>
            <a:pPr indent="449263" eaLnBrk="0" hangingPunct="0">
              <a:buFont typeface="Arial" charset="0"/>
              <a:buChar char="•"/>
            </a:pPr>
            <a:endParaRPr lang="fr-FR">
              <a:latin typeface="Calibri" charset="0"/>
            </a:endParaRPr>
          </a:p>
          <a:p>
            <a:pPr indent="449263" eaLnBrk="0" hangingPunct="0"/>
            <a:endParaRPr lang="fr-FR"/>
          </a:p>
        </p:txBody>
      </p:sp>
      <p:sp>
        <p:nvSpPr>
          <p:cNvPr id="70661" name="ZoneTexte 5"/>
          <p:cNvSpPr txBox="1">
            <a:spLocks noChangeArrowheads="1"/>
          </p:cNvSpPr>
          <p:nvPr/>
        </p:nvSpPr>
        <p:spPr bwMode="auto">
          <a:xfrm>
            <a:off x="539750" y="2924175"/>
            <a:ext cx="8135938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/>
              <a:t>Quelques informations </a:t>
            </a:r>
          </a:p>
          <a:p>
            <a:pPr algn="ctr" eaLnBrk="1" hangingPunct="1"/>
            <a:r>
              <a:rPr lang="fr-FR"/>
              <a:t>sur Maisons Paysannes de France </a:t>
            </a:r>
          </a:p>
          <a:p>
            <a:pPr algn="ctr" eaLnBrk="1" hangingPunct="1"/>
            <a:r>
              <a:rPr lang="fr-FR"/>
              <a:t>suite à l’AG de Caen</a:t>
            </a:r>
            <a:endParaRPr lang="fr-FR" sz="1800"/>
          </a:p>
        </p:txBody>
      </p:sp>
      <p:pic>
        <p:nvPicPr>
          <p:cNvPr id="8" name="Image 7" descr="mp_ardech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132" y="206091"/>
            <a:ext cx="1771577" cy="87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39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s-IS" sz="1200">
                <a:solidFill>
                  <a:srgbClr val="898989"/>
                </a:solidFill>
                <a:latin typeface="Calibri" charset="0"/>
              </a:rPr>
              <a:t>23/03/2019</a:t>
            </a:r>
            <a:endParaRPr lang="fr-FR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72707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BB0096E-AAE2-EF4F-8575-44BB109CA8AD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26</a:t>
            </a:fld>
            <a:endParaRPr lang="fr-FR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72708" name="Rectangle 2"/>
          <p:cNvSpPr>
            <a:spLocks noChangeArrowheads="1"/>
          </p:cNvSpPr>
          <p:nvPr/>
        </p:nvSpPr>
        <p:spPr bwMode="auto">
          <a:xfrm rot="10800000" flipV="1">
            <a:off x="0" y="3309938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49263" eaLnBrk="0" hangingPunct="0"/>
            <a:endParaRPr lang="fr-FR">
              <a:latin typeface="Calibri" charset="0"/>
            </a:endParaRPr>
          </a:p>
          <a:p>
            <a:pPr indent="449263" eaLnBrk="0" hangingPunct="0">
              <a:buFont typeface="Arial" charset="0"/>
              <a:buChar char="•"/>
            </a:pPr>
            <a:endParaRPr lang="fr-FR">
              <a:latin typeface="Calibri" charset="0"/>
            </a:endParaRPr>
          </a:p>
          <a:p>
            <a:pPr indent="449263" eaLnBrk="0" hangingPunct="0"/>
            <a:endParaRPr lang="fr-FR"/>
          </a:p>
        </p:txBody>
      </p:sp>
      <p:sp>
        <p:nvSpPr>
          <p:cNvPr id="72709" name="ZoneTexte 5"/>
          <p:cNvSpPr txBox="1">
            <a:spLocks noChangeArrowheads="1"/>
          </p:cNvSpPr>
          <p:nvPr/>
        </p:nvSpPr>
        <p:spPr bwMode="auto">
          <a:xfrm>
            <a:off x="539750" y="1484313"/>
            <a:ext cx="81359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/>
              <a:t>Quelques informations sur Maisons Paysannes de France suite à l’AG de Caen</a:t>
            </a:r>
            <a:endParaRPr lang="fr-FR" sz="1800"/>
          </a:p>
        </p:txBody>
      </p:sp>
      <p:sp>
        <p:nvSpPr>
          <p:cNvPr id="72710" name="ZoneTexte 1"/>
          <p:cNvSpPr txBox="1">
            <a:spLocks noChangeArrowheads="1"/>
          </p:cNvSpPr>
          <p:nvPr/>
        </p:nvSpPr>
        <p:spPr bwMode="auto">
          <a:xfrm>
            <a:off x="827088" y="2997200"/>
            <a:ext cx="7705725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b="1"/>
              <a:t>Adhésions:</a:t>
            </a:r>
            <a:r>
              <a:rPr lang="fr-FR" sz="1800"/>
              <a:t> 6160 en hausse de 14% par rapport à l’année COVID  2020</a:t>
            </a:r>
          </a:p>
          <a:p>
            <a:pPr eaLnBrk="1" hangingPunct="1"/>
            <a:endParaRPr lang="fr-FR" sz="1800"/>
          </a:p>
          <a:p>
            <a:pPr eaLnBrk="1" hangingPunct="1"/>
            <a:r>
              <a:rPr lang="fr-FR" sz="1800" b="1"/>
              <a:t>Nouveau système d’enregistrement des adhésions </a:t>
            </a:r>
            <a:r>
              <a:rPr lang="fr-FR" sz="1800"/>
              <a:t>plus fonctionnel et permettant les adhésions sur 12 mois glissants.</a:t>
            </a:r>
          </a:p>
          <a:p>
            <a:pPr eaLnBrk="1" hangingPunct="1"/>
            <a:endParaRPr lang="fr-FR" sz="1800"/>
          </a:p>
          <a:p>
            <a:pPr eaLnBrk="1" hangingPunct="1"/>
            <a:r>
              <a:rPr lang="fr-FR" sz="1800" b="1"/>
              <a:t>Situation financière bien redressée </a:t>
            </a:r>
            <a:r>
              <a:rPr lang="fr-FR" sz="1800"/>
              <a:t>(siège + délégations):</a:t>
            </a:r>
          </a:p>
          <a:p>
            <a:pPr eaLnBrk="1" hangingPunct="1"/>
            <a:r>
              <a:rPr lang="fr-FR" sz="1800"/>
              <a:t>CA: 555 549 €  charges: 474 767 €  résultat: 81 061 € </a:t>
            </a:r>
          </a:p>
          <a:p>
            <a:pPr eaLnBrk="1" hangingPunct="1"/>
            <a:r>
              <a:rPr lang="fr-FR" sz="1800"/>
              <a:t>Trésorerie:  501 035  €</a:t>
            </a:r>
          </a:p>
          <a:p>
            <a:pPr eaLnBrk="1" hangingPunct="1"/>
            <a:endParaRPr lang="fr-FR" sz="1800"/>
          </a:p>
          <a:p>
            <a:pPr eaLnBrk="1" hangingPunct="1"/>
            <a:r>
              <a:rPr lang="fr-FR" sz="1800"/>
              <a:t>Remboursement prévu des 32 800 € de prêts accordés par les délégations lors des difficultés de 2017-2018</a:t>
            </a:r>
          </a:p>
        </p:txBody>
      </p:sp>
      <p:pic>
        <p:nvPicPr>
          <p:cNvPr id="9" name="Image 8" descr="mp_ardech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132" y="206091"/>
            <a:ext cx="1771577" cy="87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7543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s-IS" sz="1200">
                <a:solidFill>
                  <a:srgbClr val="898989"/>
                </a:solidFill>
                <a:latin typeface="Calibri" charset="0"/>
              </a:rPr>
              <a:t>23/03/2019</a:t>
            </a:r>
            <a:endParaRPr lang="fr-FR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7475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FD267F0-8EE0-0E44-B336-CD446DF7B112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27</a:t>
            </a:fld>
            <a:endParaRPr lang="fr-FR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74756" name="Rectangle 2"/>
          <p:cNvSpPr>
            <a:spLocks noChangeArrowheads="1"/>
          </p:cNvSpPr>
          <p:nvPr/>
        </p:nvSpPr>
        <p:spPr bwMode="auto">
          <a:xfrm rot="10800000" flipV="1">
            <a:off x="0" y="3309938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49263" eaLnBrk="0" hangingPunct="0"/>
            <a:endParaRPr lang="fr-FR">
              <a:latin typeface="Calibri" charset="0"/>
            </a:endParaRPr>
          </a:p>
          <a:p>
            <a:pPr indent="449263" eaLnBrk="0" hangingPunct="0">
              <a:buFont typeface="Arial" charset="0"/>
              <a:buChar char="•"/>
            </a:pPr>
            <a:endParaRPr lang="fr-FR">
              <a:latin typeface="Calibri" charset="0"/>
            </a:endParaRPr>
          </a:p>
          <a:p>
            <a:pPr indent="449263" eaLnBrk="0" hangingPunct="0"/>
            <a:endParaRPr lang="fr-FR"/>
          </a:p>
        </p:txBody>
      </p:sp>
      <p:sp>
        <p:nvSpPr>
          <p:cNvPr id="74757" name="ZoneTexte 5"/>
          <p:cNvSpPr txBox="1">
            <a:spLocks noChangeArrowheads="1"/>
          </p:cNvSpPr>
          <p:nvPr/>
        </p:nvSpPr>
        <p:spPr bwMode="auto">
          <a:xfrm>
            <a:off x="539750" y="1484313"/>
            <a:ext cx="81359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dirty="0"/>
              <a:t>Quelques informations sur Maisons Paysannes de France suite à l’AG de Caen</a:t>
            </a:r>
            <a:endParaRPr lang="fr-FR" sz="1800" dirty="0"/>
          </a:p>
        </p:txBody>
      </p:sp>
      <p:sp>
        <p:nvSpPr>
          <p:cNvPr id="74758" name="ZoneTexte 1"/>
          <p:cNvSpPr txBox="1">
            <a:spLocks noChangeArrowheads="1"/>
          </p:cNvSpPr>
          <p:nvPr/>
        </p:nvSpPr>
        <p:spPr bwMode="auto">
          <a:xfrm>
            <a:off x="827088" y="2708275"/>
            <a:ext cx="7705725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b="1" dirty="0"/>
              <a:t>Mais</a:t>
            </a:r>
            <a:r>
              <a:rPr lang="is-IS" sz="1800" b="1" dirty="0"/>
              <a:t>…</a:t>
            </a:r>
          </a:p>
          <a:p>
            <a:pPr eaLnBrk="1" hangingPunct="1"/>
            <a:endParaRPr lang="is-IS" sz="1800" b="1" dirty="0"/>
          </a:p>
          <a:p>
            <a:pPr eaLnBrk="1" hangingPunct="1"/>
            <a:r>
              <a:rPr lang="fr-FR" sz="1800" dirty="0"/>
              <a:t>U</a:t>
            </a:r>
            <a:r>
              <a:rPr lang="is-IS" sz="1800" dirty="0"/>
              <a:t>n conflit entre le président et la rédactrice en chef de la revue a conduit au départ de celle-ci et à la démission de 10 des membres du comité de rédacvtion sur les 14. La revue sera confiée aux Editions des Halles.</a:t>
            </a:r>
          </a:p>
          <a:p>
            <a:pPr eaLnBrk="1" hangingPunct="1"/>
            <a:endParaRPr lang="is-IS" sz="1800" dirty="0"/>
          </a:p>
          <a:p>
            <a:pPr eaLnBrk="1" hangingPunct="1"/>
            <a:r>
              <a:rPr lang="is-IS" sz="1800" dirty="0"/>
              <a:t>Cela a conduit à un vote sanction du rappoprt moral:</a:t>
            </a:r>
          </a:p>
          <a:p>
            <a:pPr eaLnBrk="1" hangingPunct="1"/>
            <a:r>
              <a:rPr lang="is-IS" sz="1800" dirty="0"/>
              <a:t>199 contre, 1 abstention et 247 pour.</a:t>
            </a:r>
          </a:p>
          <a:p>
            <a:pPr eaLnBrk="1" hangingPunct="1"/>
            <a:endParaRPr lang="is-IS" sz="1800" dirty="0"/>
          </a:p>
          <a:p>
            <a:pPr eaLnBrk="1" hangingPunct="1"/>
            <a:r>
              <a:rPr lang="is-IS" sz="1800" dirty="0"/>
              <a:t>Situation jamais vue à MPF, qui devrait conduire le président à une réflexion sur ses comportements.</a:t>
            </a:r>
          </a:p>
          <a:p>
            <a:pPr eaLnBrk="1" hangingPunct="1"/>
            <a:r>
              <a:rPr lang="is-IS" sz="1800" dirty="0"/>
              <a:t>Un renouvellement aura lieu en 2023, nous espérons construire une équipe pour candidater à ce renouvellement.</a:t>
            </a:r>
            <a:endParaRPr lang="fr-FR" sz="1800" dirty="0"/>
          </a:p>
        </p:txBody>
      </p:sp>
      <p:pic>
        <p:nvPicPr>
          <p:cNvPr id="8" name="Image 7" descr="mp_ardech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132" y="206091"/>
            <a:ext cx="1771577" cy="87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4787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s-IS" sz="1200">
                <a:solidFill>
                  <a:srgbClr val="898989"/>
                </a:solidFill>
                <a:latin typeface="Calibri" charset="0"/>
              </a:rPr>
              <a:t>23/03/2019</a:t>
            </a:r>
            <a:endParaRPr lang="fr-FR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7475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FD267F0-8EE0-0E44-B336-CD446DF7B112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28</a:t>
            </a:fld>
            <a:endParaRPr lang="fr-FR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74756" name="Rectangle 2"/>
          <p:cNvSpPr>
            <a:spLocks noChangeArrowheads="1"/>
          </p:cNvSpPr>
          <p:nvPr/>
        </p:nvSpPr>
        <p:spPr bwMode="auto">
          <a:xfrm rot="10800000" flipV="1">
            <a:off x="0" y="3309938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49263" eaLnBrk="0" hangingPunct="0"/>
            <a:endParaRPr lang="fr-FR">
              <a:latin typeface="Calibri" charset="0"/>
            </a:endParaRPr>
          </a:p>
          <a:p>
            <a:pPr indent="449263" eaLnBrk="0" hangingPunct="0">
              <a:buFont typeface="Arial" charset="0"/>
              <a:buChar char="•"/>
            </a:pPr>
            <a:endParaRPr lang="fr-FR">
              <a:latin typeface="Calibri" charset="0"/>
            </a:endParaRPr>
          </a:p>
          <a:p>
            <a:pPr indent="449263" eaLnBrk="0" hangingPunct="0"/>
            <a:endParaRPr lang="fr-FR"/>
          </a:p>
        </p:txBody>
      </p:sp>
      <p:sp>
        <p:nvSpPr>
          <p:cNvPr id="74757" name="ZoneTexte 5"/>
          <p:cNvSpPr txBox="1">
            <a:spLocks noChangeArrowheads="1"/>
          </p:cNvSpPr>
          <p:nvPr/>
        </p:nvSpPr>
        <p:spPr bwMode="auto">
          <a:xfrm>
            <a:off x="539750" y="1253480"/>
            <a:ext cx="8135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dirty="0"/>
              <a:t>Résultat des votes à l’AG de Caen</a:t>
            </a:r>
            <a:endParaRPr lang="fr-FR" sz="1800" dirty="0"/>
          </a:p>
        </p:txBody>
      </p:sp>
      <p:sp>
        <p:nvSpPr>
          <p:cNvPr id="74758" name="ZoneTexte 1"/>
          <p:cNvSpPr txBox="1">
            <a:spLocks noChangeArrowheads="1"/>
          </p:cNvSpPr>
          <p:nvPr/>
        </p:nvSpPr>
        <p:spPr bwMode="auto">
          <a:xfrm>
            <a:off x="685989" y="1859045"/>
            <a:ext cx="8458011" cy="4524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b="1" dirty="0"/>
              <a:t>Rapport moral </a:t>
            </a:r>
          </a:p>
          <a:p>
            <a:pPr eaLnBrk="1" hangingPunct="1"/>
            <a:r>
              <a:rPr lang="fr-FR" sz="1800" dirty="0"/>
              <a:t>Pour 257, </a:t>
            </a:r>
            <a:r>
              <a:rPr lang="fr-FR" sz="1800" dirty="0">
                <a:solidFill>
                  <a:srgbClr val="FF0000"/>
                </a:solidFill>
              </a:rPr>
              <a:t>contre 199</a:t>
            </a:r>
            <a:r>
              <a:rPr lang="fr-FR" sz="1800" dirty="0"/>
              <a:t>, abstention 1</a:t>
            </a:r>
          </a:p>
          <a:p>
            <a:pPr eaLnBrk="1" hangingPunct="1"/>
            <a:endParaRPr lang="fr-FR" sz="1800" dirty="0"/>
          </a:p>
          <a:p>
            <a:pPr eaLnBrk="1" hangingPunct="1"/>
            <a:r>
              <a:rPr lang="fr-FR" sz="1800" b="1" dirty="0"/>
              <a:t>Rapport financier</a:t>
            </a:r>
            <a:r>
              <a:rPr lang="fr-FR" sz="1800" dirty="0"/>
              <a:t>, approbation des comptes et de l’affectation du résultat aux réserves</a:t>
            </a:r>
          </a:p>
          <a:p>
            <a:pPr eaLnBrk="1" hangingPunct="1"/>
            <a:r>
              <a:rPr lang="fr-FR" sz="1800" dirty="0"/>
              <a:t>Pour 457</a:t>
            </a:r>
          </a:p>
          <a:p>
            <a:pPr eaLnBrk="1" hangingPunct="1"/>
            <a:endParaRPr lang="fr-FR" sz="1800" dirty="0"/>
          </a:p>
          <a:p>
            <a:pPr eaLnBrk="1" hangingPunct="1"/>
            <a:r>
              <a:rPr lang="fr-FR" sz="1800" b="1" dirty="0"/>
              <a:t>Augmentation de l’abonnement à la revue de 1€, et maintien de l’adhésion</a:t>
            </a:r>
          </a:p>
          <a:p>
            <a:pPr eaLnBrk="1" hangingPunct="1"/>
            <a:r>
              <a:rPr lang="fr-FR" sz="1800" dirty="0"/>
              <a:t>Pour 389, </a:t>
            </a:r>
            <a:r>
              <a:rPr lang="fr-FR" sz="1800" dirty="0">
                <a:solidFill>
                  <a:srgbClr val="FF0000"/>
                </a:solidFill>
              </a:rPr>
              <a:t>contre 68</a:t>
            </a:r>
          </a:p>
          <a:p>
            <a:pPr eaLnBrk="1" hangingPunct="1"/>
            <a:endParaRPr lang="fr-FR" sz="1800" dirty="0"/>
          </a:p>
          <a:p>
            <a:pPr eaLnBrk="1" hangingPunct="1"/>
            <a:r>
              <a:rPr lang="fr-FR" sz="1800" b="1" dirty="0"/>
              <a:t>Budget 2022</a:t>
            </a:r>
          </a:p>
          <a:p>
            <a:pPr eaLnBrk="1" hangingPunct="1"/>
            <a:r>
              <a:rPr lang="fr-FR" sz="1800" dirty="0"/>
              <a:t>Pour 457</a:t>
            </a:r>
          </a:p>
          <a:p>
            <a:pPr eaLnBrk="1" hangingPunct="1"/>
            <a:endParaRPr lang="fr-FR" sz="1800" dirty="0"/>
          </a:p>
          <a:p>
            <a:pPr eaLnBrk="1" hangingPunct="1"/>
            <a:r>
              <a:rPr lang="fr-FR" sz="1800" b="1" dirty="0"/>
              <a:t>Ratification des </a:t>
            </a:r>
            <a:r>
              <a:rPr lang="fr-FR" sz="1800" b="1" dirty="0" err="1"/>
              <a:t>cooptétions</a:t>
            </a:r>
            <a:r>
              <a:rPr lang="fr-FR" sz="1800" b="1" dirty="0"/>
              <a:t> de X Lemme, ML Mallard, M Mallard</a:t>
            </a:r>
          </a:p>
          <a:p>
            <a:pPr eaLnBrk="1" hangingPunct="1"/>
            <a:r>
              <a:rPr lang="fr-FR" sz="1800" dirty="0"/>
              <a:t>Pour 359, </a:t>
            </a:r>
            <a:r>
              <a:rPr lang="fr-FR" sz="1800" dirty="0">
                <a:solidFill>
                  <a:srgbClr val="FF0000"/>
                </a:solidFill>
              </a:rPr>
              <a:t>Abstention 98</a:t>
            </a:r>
          </a:p>
          <a:p>
            <a:pPr eaLnBrk="1" hangingPunct="1"/>
            <a:endParaRPr lang="fr-FR" sz="1800" dirty="0"/>
          </a:p>
        </p:txBody>
      </p:sp>
      <p:pic>
        <p:nvPicPr>
          <p:cNvPr id="8" name="Image 7" descr="mp_ardech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132" y="206091"/>
            <a:ext cx="1771577" cy="87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739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0F57EF0-3DCC-8D44-BFB3-4FEF35D740F0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29</a:t>
            </a:fld>
            <a:endParaRPr lang="fr-FR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5300" name="Rectangle 2"/>
          <p:cNvSpPr>
            <a:spLocks noChangeArrowheads="1"/>
          </p:cNvSpPr>
          <p:nvPr/>
        </p:nvSpPr>
        <p:spPr bwMode="auto">
          <a:xfrm rot="10800000" flipV="1">
            <a:off x="0" y="3309938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49263" eaLnBrk="0" hangingPunct="0"/>
            <a:endParaRPr lang="fr-FR">
              <a:latin typeface="Calibri" charset="0"/>
            </a:endParaRPr>
          </a:p>
          <a:p>
            <a:pPr indent="449263" eaLnBrk="0" hangingPunct="0">
              <a:buFont typeface="Arial" charset="0"/>
              <a:buChar char="•"/>
            </a:pPr>
            <a:endParaRPr lang="fr-FR">
              <a:latin typeface="Calibri" charset="0"/>
            </a:endParaRPr>
          </a:p>
          <a:p>
            <a:pPr indent="449263" eaLnBrk="0" hangingPunct="0"/>
            <a:endParaRPr lang="fr-FR"/>
          </a:p>
        </p:txBody>
      </p:sp>
      <p:sp>
        <p:nvSpPr>
          <p:cNvPr id="55301" name="ZoneTexte 5"/>
          <p:cNvSpPr txBox="1">
            <a:spLocks noChangeArrowheads="1"/>
          </p:cNvSpPr>
          <p:nvPr/>
        </p:nvSpPr>
        <p:spPr bwMode="auto">
          <a:xfrm>
            <a:off x="501685" y="3279591"/>
            <a:ext cx="838755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dirty="0"/>
              <a:t>A votre disposition pour des questions </a:t>
            </a:r>
          </a:p>
          <a:p>
            <a:pPr algn="ctr" eaLnBrk="1" hangingPunct="1"/>
            <a:r>
              <a:rPr lang="fr-FR" dirty="0"/>
              <a:t>avant d’aller déjeuner</a:t>
            </a:r>
            <a:endParaRPr lang="fr-FR" sz="1800" dirty="0"/>
          </a:p>
          <a:p>
            <a:pPr algn="ctr" eaLnBrk="1" hangingPunct="1"/>
            <a:endParaRPr lang="fr-FR" sz="1800" dirty="0"/>
          </a:p>
          <a:p>
            <a:pPr algn="ctr" eaLnBrk="1" hangingPunct="1"/>
            <a:endParaRPr lang="fr-FR" sz="1800" dirty="0"/>
          </a:p>
        </p:txBody>
      </p:sp>
      <p:pic>
        <p:nvPicPr>
          <p:cNvPr id="7" name="Image 6" descr="mp_ardech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132" y="206091"/>
            <a:ext cx="1771577" cy="87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16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58462" y="1709110"/>
            <a:ext cx="81053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Ordre du jour de l’Assemblée générale</a:t>
            </a:r>
          </a:p>
          <a:p>
            <a:endParaRPr lang="fr-FR" sz="2400" dirty="0"/>
          </a:p>
          <a:p>
            <a:r>
              <a:rPr lang="fr-FR" sz="2400" dirty="0"/>
              <a:t>Présentation et approbation du rapport moral 2021</a:t>
            </a:r>
          </a:p>
          <a:p>
            <a:r>
              <a:rPr lang="fr-FR" sz="2400" dirty="0"/>
              <a:t>Présentation et approbation des comptes 2021</a:t>
            </a:r>
          </a:p>
          <a:p>
            <a:r>
              <a:rPr lang="fr-FR" sz="2400" dirty="0"/>
              <a:t>Approbation de l’affectation du résultat 2021</a:t>
            </a:r>
          </a:p>
          <a:p>
            <a:r>
              <a:rPr lang="fr-FR" sz="2400" dirty="0"/>
              <a:t>Présentation et approbation des projets pour 2021</a:t>
            </a:r>
          </a:p>
          <a:p>
            <a:endParaRPr lang="fr-FR" sz="2400" dirty="0"/>
          </a:p>
        </p:txBody>
      </p:sp>
      <p:pic>
        <p:nvPicPr>
          <p:cNvPr id="2" name="Image 1" descr="mp_ardech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132" y="206091"/>
            <a:ext cx="1771577" cy="873818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228E-336A-C345-9EDE-63425FF2EB2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8584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81445" y="3418220"/>
            <a:ext cx="810535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« Rapport moral »</a:t>
            </a:r>
          </a:p>
        </p:txBody>
      </p:sp>
      <p:pic>
        <p:nvPicPr>
          <p:cNvPr id="2" name="Image 1" descr="mp_ardech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132" y="206091"/>
            <a:ext cx="1771577" cy="873818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228E-336A-C345-9EDE-63425FF2EB2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664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75511" y="1401318"/>
            <a:ext cx="79485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/>
              <a:t>Présentation de l’exposition « Carlat » en 2021</a:t>
            </a:r>
          </a:p>
          <a:p>
            <a:endParaRPr lang="fr-FR" sz="2400" dirty="0"/>
          </a:p>
          <a:p>
            <a:r>
              <a:rPr lang="fr-FR" sz="2000" dirty="0"/>
              <a:t>Elle a été présentée au </a:t>
            </a:r>
            <a:r>
              <a:rPr lang="fr-FR" sz="2000" dirty="0" err="1"/>
              <a:t>Monestier</a:t>
            </a:r>
            <a:r>
              <a:rPr lang="fr-FR" sz="2000" dirty="0"/>
              <a:t> pendant tout l’été à l’occasion d’une souscription de la Fondation de Patrimoine pour la restauration d’une partie de l’église.</a:t>
            </a:r>
          </a:p>
          <a:p>
            <a:endParaRPr lang="fr-FR" sz="2000" dirty="0"/>
          </a:p>
          <a:p>
            <a:endParaRPr lang="fr-FR" sz="20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000" dirty="0"/>
          </a:p>
        </p:txBody>
      </p:sp>
      <p:pic>
        <p:nvPicPr>
          <p:cNvPr id="5" name="Image 4" descr="mp_ardech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132" y="206091"/>
            <a:ext cx="1771577" cy="873818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228E-336A-C345-9EDE-63425FF2EB2C}" type="slidenum">
              <a:rPr lang="fr-FR" smtClean="0"/>
              <a:t>5</a:t>
            </a:fld>
            <a:endParaRPr lang="fr-FR"/>
          </a:p>
        </p:txBody>
      </p:sp>
      <p:pic>
        <p:nvPicPr>
          <p:cNvPr id="3" name="Image 2" descr="IMG_216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167" y="3494402"/>
            <a:ext cx="2442880" cy="3257173"/>
          </a:xfrm>
          <a:prstGeom prst="rect">
            <a:avLst/>
          </a:prstGeom>
        </p:spPr>
      </p:pic>
      <p:pic>
        <p:nvPicPr>
          <p:cNvPr id="4" name="Image 3" descr="IMG_216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822" y="3494402"/>
            <a:ext cx="2465455" cy="3287273"/>
          </a:xfrm>
          <a:prstGeom prst="rect">
            <a:avLst/>
          </a:prstGeom>
        </p:spPr>
      </p:pic>
      <p:pic>
        <p:nvPicPr>
          <p:cNvPr id="7" name="Image 6" descr="IMG_2168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216" y="3464302"/>
            <a:ext cx="2892048" cy="289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9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32488" y="1680345"/>
            <a:ext cx="784700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>
                <a:solidFill>
                  <a:srgbClr val="000000"/>
                </a:solidFill>
              </a:rPr>
              <a:t>Stages et conférences organisés en 2021</a:t>
            </a:r>
          </a:p>
          <a:p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dirty="0">
                <a:solidFill>
                  <a:srgbClr val="000000"/>
                </a:solidFill>
              </a:rPr>
              <a:t>Peu d’activités en raison de la situation sanitaire imprévisible.</a:t>
            </a:r>
          </a:p>
          <a:p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dirty="0">
                <a:solidFill>
                  <a:srgbClr val="000000"/>
                </a:solidFill>
              </a:rPr>
              <a:t>Le 27 avril atelier pierres sèches à Saint </a:t>
            </a:r>
            <a:r>
              <a:rPr lang="fr-FR" sz="2000" dirty="0" err="1">
                <a:solidFill>
                  <a:srgbClr val="000000"/>
                </a:solidFill>
              </a:rPr>
              <a:t>Pierreville</a:t>
            </a:r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dirty="0">
                <a:solidFill>
                  <a:srgbClr val="000000"/>
                </a:solidFill>
              </a:rPr>
              <a:t>Le 19 juillet atelier pierres sèches pour des scouts à </a:t>
            </a:r>
            <a:r>
              <a:rPr lang="fr-FR" sz="2000" dirty="0" err="1">
                <a:solidFill>
                  <a:srgbClr val="000000"/>
                </a:solidFill>
              </a:rPr>
              <a:t>Meyras</a:t>
            </a:r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dirty="0">
                <a:solidFill>
                  <a:srgbClr val="000000"/>
                </a:solidFill>
              </a:rPr>
              <a:t>Le 17 octobre conférence à Saint </a:t>
            </a:r>
            <a:r>
              <a:rPr lang="fr-FR" sz="2000" dirty="0" err="1">
                <a:solidFill>
                  <a:srgbClr val="000000"/>
                </a:solidFill>
              </a:rPr>
              <a:t>Pierreville</a:t>
            </a:r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endParaRPr lang="fr-FR" sz="2400" u="sng" dirty="0">
              <a:solidFill>
                <a:srgbClr val="000000"/>
              </a:solidFill>
            </a:endParaRPr>
          </a:p>
        </p:txBody>
      </p:sp>
      <p:pic>
        <p:nvPicPr>
          <p:cNvPr id="4" name="Image 3" descr="mp_ardech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132" y="206091"/>
            <a:ext cx="1771577" cy="873818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228E-336A-C345-9EDE-63425FF2EB2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2061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58463" y="1228437"/>
            <a:ext cx="760366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>
                <a:solidFill>
                  <a:srgbClr val="000000"/>
                </a:solidFill>
              </a:rPr>
              <a:t>22 visites conseil en 2021 malgré les contraintes sanitaires  </a:t>
            </a:r>
          </a:p>
          <a:p>
            <a:endParaRPr lang="fr-FR" sz="2400" dirty="0">
              <a:solidFill>
                <a:srgbClr val="000000"/>
              </a:solidFill>
            </a:endParaRPr>
          </a:p>
          <a:p>
            <a:r>
              <a:rPr lang="fr-FR" sz="2400" dirty="0">
                <a:solidFill>
                  <a:srgbClr val="000000"/>
                </a:solidFill>
              </a:rPr>
              <a:t>Principales « Visites conseil »</a:t>
            </a:r>
          </a:p>
          <a:p>
            <a:endParaRPr lang="fr-FR" sz="2400" dirty="0">
              <a:solidFill>
                <a:srgbClr val="000000"/>
              </a:solidFill>
            </a:endParaRPr>
          </a:p>
          <a:p>
            <a:r>
              <a:rPr lang="fr-FR" sz="2000" dirty="0">
                <a:solidFill>
                  <a:srgbClr val="000000"/>
                </a:solidFill>
              </a:rPr>
              <a:t>Le Teil						Le </a:t>
            </a:r>
            <a:r>
              <a:rPr lang="fr-FR" sz="2000" dirty="0" err="1">
                <a:solidFill>
                  <a:srgbClr val="000000"/>
                </a:solidFill>
              </a:rPr>
              <a:t>Béage</a:t>
            </a:r>
            <a:r>
              <a:rPr lang="fr-FR" sz="2000" dirty="0">
                <a:solidFill>
                  <a:srgbClr val="000000"/>
                </a:solidFill>
              </a:rPr>
              <a:t>			</a:t>
            </a:r>
            <a:r>
              <a:rPr lang="fr-FR" sz="2000" dirty="0" err="1">
                <a:solidFill>
                  <a:srgbClr val="000000"/>
                </a:solidFill>
              </a:rPr>
              <a:t>Valvignères</a:t>
            </a:r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dirty="0">
                <a:solidFill>
                  <a:srgbClr val="000000"/>
                </a:solidFill>
              </a:rPr>
              <a:t>St Romain d’Ay				</a:t>
            </a:r>
            <a:r>
              <a:rPr lang="fr-FR" sz="2000" dirty="0" err="1">
                <a:solidFill>
                  <a:srgbClr val="000000"/>
                </a:solidFill>
              </a:rPr>
              <a:t>Lussas</a:t>
            </a:r>
            <a:r>
              <a:rPr lang="fr-FR" sz="2000" dirty="0">
                <a:solidFill>
                  <a:srgbClr val="000000"/>
                </a:solidFill>
              </a:rPr>
              <a:t>		</a:t>
            </a:r>
          </a:p>
          <a:p>
            <a:r>
              <a:rPr lang="fr-FR" sz="2000" dirty="0" err="1">
                <a:solidFill>
                  <a:srgbClr val="000000"/>
                </a:solidFill>
              </a:rPr>
              <a:t>Nonières</a:t>
            </a:r>
            <a:r>
              <a:rPr lang="fr-FR" sz="2000" dirty="0">
                <a:solidFill>
                  <a:srgbClr val="000000"/>
                </a:solidFill>
              </a:rPr>
              <a:t>					Lamastre la </a:t>
            </a:r>
            <a:r>
              <a:rPr lang="fr-FR" sz="2000" dirty="0" err="1">
                <a:solidFill>
                  <a:srgbClr val="000000"/>
                </a:solidFill>
              </a:rPr>
              <a:t>Gruterie</a:t>
            </a:r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dirty="0">
                <a:solidFill>
                  <a:srgbClr val="000000"/>
                </a:solidFill>
              </a:rPr>
              <a:t>Les </a:t>
            </a:r>
            <a:r>
              <a:rPr lang="fr-FR" sz="2000" dirty="0" err="1">
                <a:solidFill>
                  <a:srgbClr val="000000"/>
                </a:solidFill>
              </a:rPr>
              <a:t>Ollières</a:t>
            </a:r>
            <a:r>
              <a:rPr lang="fr-FR" sz="2000" dirty="0">
                <a:solidFill>
                  <a:srgbClr val="000000"/>
                </a:solidFill>
              </a:rPr>
              <a:t>					St Romain de </a:t>
            </a:r>
            <a:r>
              <a:rPr lang="fr-FR" sz="2000" dirty="0" err="1">
                <a:solidFill>
                  <a:srgbClr val="000000"/>
                </a:solidFill>
              </a:rPr>
              <a:t>Lerps</a:t>
            </a:r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dirty="0">
                <a:solidFill>
                  <a:srgbClr val="000000"/>
                </a:solidFill>
              </a:rPr>
              <a:t>Vallon pont d’Arc				</a:t>
            </a:r>
            <a:r>
              <a:rPr lang="fr-FR" sz="2000" dirty="0" err="1">
                <a:solidFill>
                  <a:srgbClr val="000000"/>
                </a:solidFill>
              </a:rPr>
              <a:t>Vernoux</a:t>
            </a:r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dirty="0">
                <a:solidFill>
                  <a:srgbClr val="000000"/>
                </a:solidFill>
              </a:rPr>
              <a:t>St Marcel d’Ardèche			Aubenas</a:t>
            </a:r>
          </a:p>
          <a:p>
            <a:r>
              <a:rPr lang="fr-FR" sz="2000" dirty="0" err="1">
                <a:solidFill>
                  <a:srgbClr val="000000"/>
                </a:solidFill>
              </a:rPr>
              <a:t>Thueyts</a:t>
            </a:r>
            <a:r>
              <a:rPr lang="fr-FR" sz="2000" dirty="0">
                <a:solidFill>
                  <a:srgbClr val="000000"/>
                </a:solidFill>
              </a:rPr>
              <a:t>						</a:t>
            </a:r>
            <a:r>
              <a:rPr lang="fr-FR" sz="2000" dirty="0" err="1">
                <a:solidFill>
                  <a:srgbClr val="000000"/>
                </a:solidFill>
              </a:rPr>
              <a:t>Vagnas</a:t>
            </a:r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dirty="0" err="1">
                <a:solidFill>
                  <a:srgbClr val="000000"/>
                </a:solidFill>
              </a:rPr>
              <a:t>Meyras</a:t>
            </a:r>
            <a:r>
              <a:rPr lang="fr-FR" sz="2000" dirty="0">
                <a:solidFill>
                  <a:srgbClr val="000000"/>
                </a:solidFill>
              </a:rPr>
              <a:t>						</a:t>
            </a:r>
            <a:r>
              <a:rPr lang="fr-FR" sz="2000" dirty="0" err="1">
                <a:solidFill>
                  <a:srgbClr val="000000"/>
                </a:solidFill>
              </a:rPr>
              <a:t>Payzac</a:t>
            </a:r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dirty="0">
                <a:solidFill>
                  <a:srgbClr val="000000"/>
                </a:solidFill>
              </a:rPr>
              <a:t>Gravières </a:t>
            </a:r>
            <a:r>
              <a:rPr lang="fr-FR" sz="2000" dirty="0" err="1">
                <a:solidFill>
                  <a:srgbClr val="000000"/>
                </a:solidFill>
              </a:rPr>
              <a:t>Chazalette</a:t>
            </a:r>
            <a:r>
              <a:rPr lang="fr-FR" sz="2000" dirty="0">
                <a:solidFill>
                  <a:srgbClr val="000000"/>
                </a:solidFill>
              </a:rPr>
              <a:t>			</a:t>
            </a:r>
            <a:r>
              <a:rPr lang="fr-FR" sz="2000" dirty="0" err="1">
                <a:solidFill>
                  <a:srgbClr val="000000"/>
                </a:solidFill>
              </a:rPr>
              <a:t>Silhac</a:t>
            </a:r>
            <a:r>
              <a:rPr lang="fr-FR" sz="2000" dirty="0">
                <a:solidFill>
                  <a:srgbClr val="000000"/>
                </a:solidFill>
              </a:rPr>
              <a:t> le Gros</a:t>
            </a:r>
          </a:p>
          <a:p>
            <a:r>
              <a:rPr lang="fr-FR" sz="2000" dirty="0">
                <a:solidFill>
                  <a:srgbClr val="000000"/>
                </a:solidFill>
              </a:rPr>
              <a:t>St Vincent de Barrès			Annonay</a:t>
            </a:r>
          </a:p>
          <a:p>
            <a:r>
              <a:rPr lang="fr-FR" sz="2000" dirty="0">
                <a:solidFill>
                  <a:srgbClr val="000000"/>
                </a:solidFill>
              </a:rPr>
              <a:t>St </a:t>
            </a:r>
            <a:r>
              <a:rPr lang="fr-FR" sz="2000" dirty="0" err="1">
                <a:solidFill>
                  <a:srgbClr val="000000"/>
                </a:solidFill>
              </a:rPr>
              <a:t>Pierreville</a:t>
            </a:r>
            <a:r>
              <a:rPr lang="fr-FR" sz="2000" dirty="0">
                <a:solidFill>
                  <a:srgbClr val="000000"/>
                </a:solidFill>
              </a:rPr>
              <a:t>					Chomerac</a:t>
            </a:r>
          </a:p>
          <a:p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9" name="Image 8" descr="mp_ardech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132" y="206091"/>
            <a:ext cx="1771577" cy="873818"/>
          </a:xfrm>
          <a:prstGeom prst="rect">
            <a:avLst/>
          </a:prstGeom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228E-336A-C345-9EDE-63425FF2EB2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124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mp_ardech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132" y="206091"/>
            <a:ext cx="1771577" cy="873818"/>
          </a:xfrm>
          <a:prstGeom prst="rect">
            <a:avLst/>
          </a:prstGeom>
        </p:spPr>
      </p:pic>
      <p:pic>
        <p:nvPicPr>
          <p:cNvPr id="6" name="Image 5" descr="IMG_248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067" y="1557268"/>
            <a:ext cx="2548187" cy="3397583"/>
          </a:xfrm>
          <a:prstGeom prst="rect">
            <a:avLst/>
          </a:prstGeom>
        </p:spPr>
      </p:pic>
      <p:pic>
        <p:nvPicPr>
          <p:cNvPr id="3" name="Image 2" descr="IMG_2505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1337" y="1557268"/>
            <a:ext cx="2552624" cy="3403499"/>
          </a:xfrm>
          <a:prstGeom prst="rect">
            <a:avLst/>
          </a:prstGeom>
        </p:spPr>
      </p:pic>
      <p:pic>
        <p:nvPicPr>
          <p:cNvPr id="7" name="Image 6" descr="IMG_2508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7912" y="1557268"/>
            <a:ext cx="2551252" cy="340166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80074" y="5177863"/>
            <a:ext cx="687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	</a:t>
            </a:r>
            <a:r>
              <a:rPr lang="fr-FR" dirty="0" err="1"/>
              <a:t>Thueyts</a:t>
            </a:r>
            <a:r>
              <a:rPr lang="fr-FR" dirty="0"/>
              <a:t>				Saint Vincent de Barres	 		Issarlès</a:t>
            </a:r>
          </a:p>
        </p:txBody>
      </p:sp>
    </p:spTree>
    <p:extLst>
      <p:ext uri="{BB962C8B-B14F-4D97-AF65-F5344CB8AC3E}">
        <p14:creationId xmlns:p14="http://schemas.microsoft.com/office/powerpoint/2010/main" val="2786787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mp_ardech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132" y="206091"/>
            <a:ext cx="1771577" cy="873818"/>
          </a:xfrm>
          <a:prstGeom prst="rect">
            <a:avLst/>
          </a:prstGeom>
        </p:spPr>
      </p:pic>
      <p:pic>
        <p:nvPicPr>
          <p:cNvPr id="2" name="Image 1" descr="IMG_266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6228" y="694700"/>
            <a:ext cx="3307988" cy="2480991"/>
          </a:xfrm>
          <a:prstGeom prst="rect">
            <a:avLst/>
          </a:prstGeom>
        </p:spPr>
      </p:pic>
      <p:pic>
        <p:nvPicPr>
          <p:cNvPr id="4" name="Image 3" descr="IMG_277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5566" y="699146"/>
            <a:ext cx="3302060" cy="2476545"/>
          </a:xfrm>
          <a:prstGeom prst="rect">
            <a:avLst/>
          </a:prstGeom>
        </p:spPr>
      </p:pic>
      <p:pic>
        <p:nvPicPr>
          <p:cNvPr id="9" name="Image 8" descr="IMG_286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43" y="3763177"/>
            <a:ext cx="2790625" cy="2092969"/>
          </a:xfrm>
          <a:prstGeom prst="rect">
            <a:avLst/>
          </a:prstGeom>
        </p:spPr>
      </p:pic>
      <p:pic>
        <p:nvPicPr>
          <p:cNvPr id="10" name="Image 9" descr="IMG_2917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8244" y="3763177"/>
            <a:ext cx="2821982" cy="2116487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2978758" y="3222731"/>
            <a:ext cx="5863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Valvignères</a:t>
            </a:r>
            <a:r>
              <a:rPr lang="fr-FR" dirty="0"/>
              <a:t> 				Saint Romain de </a:t>
            </a:r>
            <a:r>
              <a:rPr lang="fr-FR" dirty="0" err="1"/>
              <a:t>Lerps</a:t>
            </a:r>
            <a:r>
              <a:rPr lang="fr-FR" dirty="0"/>
              <a:t>		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80074" y="5879664"/>
            <a:ext cx="5675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	</a:t>
            </a:r>
            <a:r>
              <a:rPr lang="fr-FR" dirty="0" err="1"/>
              <a:t>Payzac</a:t>
            </a:r>
            <a:r>
              <a:rPr lang="fr-FR" dirty="0"/>
              <a:t>					La </a:t>
            </a:r>
            <a:r>
              <a:rPr lang="fr-FR" dirty="0" err="1"/>
              <a:t>Rouvières</a:t>
            </a:r>
            <a:r>
              <a:rPr lang="fr-FR" dirty="0"/>
              <a:t> Le Teil</a:t>
            </a:r>
          </a:p>
        </p:txBody>
      </p:sp>
    </p:spTree>
    <p:extLst>
      <p:ext uri="{BB962C8B-B14F-4D97-AF65-F5344CB8AC3E}">
        <p14:creationId xmlns:p14="http://schemas.microsoft.com/office/powerpoint/2010/main" val="321666788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29118</TotalTime>
  <Words>1563</Words>
  <Application>Microsoft Macintosh PowerPoint</Application>
  <PresentationFormat>Affichage à l'écran (4:3)</PresentationFormat>
  <Paragraphs>269</Paragraphs>
  <Slides>29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3" baseType="lpstr">
      <vt:lpstr>Arial</vt:lpstr>
      <vt:lpstr>Calibri</vt:lpstr>
      <vt:lpstr>Lucida Bright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bernard leborne</dc:creator>
  <cp:lastModifiedBy>bernard leborne</cp:lastModifiedBy>
  <cp:revision>217</cp:revision>
  <cp:lastPrinted>2015-07-03T15:54:06Z</cp:lastPrinted>
  <dcterms:created xsi:type="dcterms:W3CDTF">2015-06-25T08:26:29Z</dcterms:created>
  <dcterms:modified xsi:type="dcterms:W3CDTF">2024-10-16T15:27:30Z</dcterms:modified>
</cp:coreProperties>
</file>