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259" r:id="rId3"/>
    <p:sldId id="404" r:id="rId4"/>
    <p:sldId id="405" r:id="rId5"/>
    <p:sldId id="378" r:id="rId6"/>
    <p:sldId id="417" r:id="rId7"/>
    <p:sldId id="379" r:id="rId8"/>
    <p:sldId id="416" r:id="rId9"/>
    <p:sldId id="368" r:id="rId10"/>
    <p:sldId id="414" r:id="rId11"/>
    <p:sldId id="415" r:id="rId12"/>
    <p:sldId id="419" r:id="rId13"/>
    <p:sldId id="418" r:id="rId14"/>
    <p:sldId id="369" r:id="rId15"/>
    <p:sldId id="265" r:id="rId16"/>
    <p:sldId id="406" r:id="rId17"/>
    <p:sldId id="266" r:id="rId18"/>
    <p:sldId id="407" r:id="rId19"/>
    <p:sldId id="410" r:id="rId20"/>
    <p:sldId id="412" r:id="rId21"/>
    <p:sldId id="413" r:id="rId22"/>
    <p:sldId id="317" r:id="rId23"/>
    <p:sldId id="299" r:id="rId24"/>
    <p:sldId id="393" r:id="rId2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4680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830" autoAdjust="0"/>
  </p:normalViewPr>
  <p:slideViewPr>
    <p:cSldViewPr snapToGrid="0" snapToObjects="1">
      <p:cViewPr>
        <p:scale>
          <a:sx n="81" d="100"/>
          <a:sy n="81" d="100"/>
        </p:scale>
        <p:origin x="-1512" y="-3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5F7439-7A4A-5E41-8DCB-62FFA05E4B16}" type="datetimeFigureOut">
              <a:rPr lang="fr-FR" smtClean="0"/>
              <a:t>01/11/21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6592D1-8EC4-0548-966F-9B97527E476C}" type="slidenum">
              <a:rPr lang="fr-FR" smtClean="0"/>
              <a:t>‹#›</a:t>
            </a:fld>
            <a:endParaRPr lang="fr-FR"/>
          </a:p>
        </p:txBody>
      </p:sp>
    </p:spTree>
    <p:extLst>
      <p:ext uri="{BB962C8B-B14F-4D97-AF65-F5344CB8AC3E}">
        <p14:creationId xmlns:p14="http://schemas.microsoft.com/office/powerpoint/2010/main" val="31001934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5F62F-4EFC-BD4B-8B6C-3D0814884970}" type="datetimeFigureOut">
              <a:rPr lang="fr-FR" smtClean="0"/>
              <a:t>01/11/21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33CFF8-5036-EA40-AF5A-835CF317BC69}" type="slidenum">
              <a:rPr lang="fr-FR" smtClean="0"/>
              <a:t>‹#›</a:t>
            </a:fld>
            <a:endParaRPr lang="fr-FR"/>
          </a:p>
        </p:txBody>
      </p:sp>
    </p:spTree>
    <p:extLst>
      <p:ext uri="{BB962C8B-B14F-4D97-AF65-F5344CB8AC3E}">
        <p14:creationId xmlns:p14="http://schemas.microsoft.com/office/powerpoint/2010/main" val="255609703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04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604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035AF23-56E8-8648-B631-B6AB5406E1CD}" type="slidenum">
              <a:rPr lang="fr-FR" sz="1200">
                <a:latin typeface="Calibri" charset="0"/>
              </a:rPr>
              <a:pPr eaLnBrk="1" hangingPunct="1"/>
              <a:t>23</a:t>
            </a:fld>
            <a:endParaRPr lang="fr-FR"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632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atin typeface="Calibri" charset="0"/>
            </a:endParaRPr>
          </a:p>
        </p:txBody>
      </p:sp>
      <p:sp>
        <p:nvSpPr>
          <p:cNvPr id="56323"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187FAFE-E1FA-1149-9A8A-8B7A5D2739EA}" type="slidenum">
              <a:rPr lang="fr-FR" sz="1200">
                <a:latin typeface="Calibri" charset="0"/>
              </a:rPr>
              <a:pPr eaLnBrk="1" hangingPunct="1"/>
              <a:t>24</a:t>
            </a:fld>
            <a:endParaRPr lang="fr-FR"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7948675-B83E-B140-BDA2-53844309406E}" type="datetime1">
              <a:rPr lang="fr-FR" smtClean="0"/>
              <a:t>01/11/21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994328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9CC5F9-8DAD-3746-BC2A-FD8119B58247}" type="datetime1">
              <a:rPr lang="fr-FR" smtClean="0"/>
              <a:t>01/11/21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298385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151FAE-BA93-F64B-9DFB-770D5F0B2315}" type="datetime1">
              <a:rPr lang="fr-FR" smtClean="0"/>
              <a:t>01/11/21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291678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FB56B2-F227-7A41-9A4F-31B8B74DC90B}" type="datetime1">
              <a:rPr lang="fr-FR" smtClean="0"/>
              <a:t>01/11/21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180115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44ECE61-306A-7F49-8162-0320E940E805}" type="datetime1">
              <a:rPr lang="fr-FR" smtClean="0"/>
              <a:t>01/11/21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27231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1ED7E4-4F5F-4647-A6DD-F9130322615C}" type="datetime1">
              <a:rPr lang="fr-FR" smtClean="0"/>
              <a:t>01/11/21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070946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0FE160F-ED5F-DF43-ABA0-33FC35D54751}" type="datetime1">
              <a:rPr lang="fr-FR" smtClean="0"/>
              <a:t>01/11/21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1418096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2FC0C90F-2951-FD47-88B4-3E1DEA37E74B}" type="datetime1">
              <a:rPr lang="fr-FR" smtClean="0"/>
              <a:t>01/11/21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222907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703109-C7EF-8248-B05D-948AD34D75A1}" type="datetime1">
              <a:rPr lang="fr-FR" smtClean="0"/>
              <a:t>01/11/21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728438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8A261D-53A2-4048-914C-000195FF0507}" type="datetime1">
              <a:rPr lang="fr-FR" smtClean="0"/>
              <a:t>01/11/21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86615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4204209-4A3E-914A-89CB-E9BBC9B33FAF}" type="datetime1">
              <a:rPr lang="fr-FR" smtClean="0"/>
              <a:t>01/11/21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54228E-336A-C345-9EDE-63425FF2EB2C}" type="slidenum">
              <a:rPr lang="fr-FR" smtClean="0"/>
              <a:t>‹#›</a:t>
            </a:fld>
            <a:endParaRPr lang="fr-FR"/>
          </a:p>
        </p:txBody>
      </p:sp>
    </p:spTree>
    <p:extLst>
      <p:ext uri="{BB962C8B-B14F-4D97-AF65-F5344CB8AC3E}">
        <p14:creationId xmlns:p14="http://schemas.microsoft.com/office/powerpoint/2010/main" val="33526934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EA1FC-37A2-BD44-A0C7-424108F18298}" type="datetime1">
              <a:rPr lang="fr-FR" smtClean="0"/>
              <a:t>01/11/21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4228E-336A-C345-9EDE-63425FF2EB2C}" type="slidenum">
              <a:rPr lang="fr-FR" smtClean="0"/>
              <a:t>‹#›</a:t>
            </a:fld>
            <a:endParaRPr lang="fr-FR"/>
          </a:p>
        </p:txBody>
      </p:sp>
    </p:spTree>
    <p:extLst>
      <p:ext uri="{BB962C8B-B14F-4D97-AF65-F5344CB8AC3E}">
        <p14:creationId xmlns:p14="http://schemas.microsoft.com/office/powerpoint/2010/main" val="331270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2372787" y="2808486"/>
            <a:ext cx="4380276" cy="2185214"/>
          </a:xfrm>
          <a:prstGeom prst="rect">
            <a:avLst/>
          </a:prstGeom>
          <a:noFill/>
        </p:spPr>
        <p:txBody>
          <a:bodyPr wrap="none" rtlCol="0">
            <a:spAutoFit/>
          </a:bodyPr>
          <a:lstStyle/>
          <a:p>
            <a:pPr algn="ctr"/>
            <a:r>
              <a:rPr lang="fr-FR" sz="4000" dirty="0" smtClean="0"/>
              <a:t>Assemblée générale </a:t>
            </a:r>
          </a:p>
          <a:p>
            <a:pPr algn="ctr"/>
            <a:r>
              <a:rPr lang="fr-FR" sz="3200" dirty="0"/>
              <a:t>d</a:t>
            </a:r>
            <a:r>
              <a:rPr lang="fr-FR" sz="3200" dirty="0" smtClean="0"/>
              <a:t>u 6 novembre 2021</a:t>
            </a:r>
          </a:p>
          <a:p>
            <a:pPr algn="ctr"/>
            <a:endParaRPr lang="fr-FR" sz="3200" dirty="0" smtClean="0"/>
          </a:p>
          <a:p>
            <a:pPr algn="ctr"/>
            <a:r>
              <a:rPr lang="fr-FR" sz="3200" dirty="0" smtClean="0"/>
              <a:t>Cruas</a:t>
            </a:r>
            <a:endParaRPr lang="fr-FR" sz="3200" dirty="0"/>
          </a:p>
        </p:txBody>
      </p:sp>
      <p:grpSp>
        <p:nvGrpSpPr>
          <p:cNvPr id="4" name="Grouper 3"/>
          <p:cNvGrpSpPr/>
          <p:nvPr/>
        </p:nvGrpSpPr>
        <p:grpSpPr>
          <a:xfrm>
            <a:off x="367799" y="507538"/>
            <a:ext cx="3614330" cy="1750369"/>
            <a:chOff x="546643" y="2831607"/>
            <a:chExt cx="3853190" cy="2080824"/>
          </a:xfrm>
        </p:grpSpPr>
        <p:pic>
          <p:nvPicPr>
            <p:cNvPr id="2" name="Image 1" descr="logo_mpf_ardeche_377c.png"/>
            <p:cNvPicPr>
              <a:picLocks noChangeAspect="1"/>
            </p:cNvPicPr>
            <p:nvPr/>
          </p:nvPicPr>
          <p:blipFill rotWithShape="1">
            <a:blip r:embed="rId2">
              <a:extLst>
                <a:ext uri="{28A0092B-C50C-407E-A947-70E740481C1C}">
                  <a14:useLocalDpi xmlns:a14="http://schemas.microsoft.com/office/drawing/2010/main" val="0"/>
                </a:ext>
              </a:extLst>
            </a:blip>
            <a:srcRect b="12454"/>
            <a:stretch/>
          </p:blipFill>
          <p:spPr>
            <a:xfrm>
              <a:off x="546643" y="2831607"/>
              <a:ext cx="3853190" cy="1543088"/>
            </a:xfrm>
            <a:prstGeom prst="rect">
              <a:avLst/>
            </a:prstGeom>
          </p:spPr>
        </p:pic>
        <p:sp>
          <p:nvSpPr>
            <p:cNvPr id="3" name="ZoneTexte 2"/>
            <p:cNvSpPr txBox="1"/>
            <p:nvPr/>
          </p:nvSpPr>
          <p:spPr>
            <a:xfrm>
              <a:off x="972013" y="4327655"/>
              <a:ext cx="2665413" cy="584776"/>
            </a:xfrm>
            <a:prstGeom prst="rect">
              <a:avLst/>
            </a:prstGeom>
            <a:noFill/>
          </p:spPr>
          <p:txBody>
            <a:bodyPr wrap="none" rtlCol="0">
              <a:spAutoFit/>
            </a:bodyPr>
            <a:lstStyle/>
            <a:p>
              <a:r>
                <a:rPr lang="fr-FR" sz="1600" dirty="0" smtClean="0"/>
                <a:t>Délégation de </a:t>
              </a:r>
            </a:p>
            <a:p>
              <a:r>
                <a:rPr lang="fr-FR" sz="1600" dirty="0" smtClean="0"/>
                <a:t>Maisons Paysannes de France</a:t>
              </a:r>
              <a:endParaRPr lang="fr-FR" sz="1600" dirty="0"/>
            </a:p>
          </p:txBody>
        </p:sp>
      </p:grpSp>
      <p:sp>
        <p:nvSpPr>
          <p:cNvPr id="6" name="Espace réservé du numéro de diapositive 5"/>
          <p:cNvSpPr>
            <a:spLocks noGrp="1"/>
          </p:cNvSpPr>
          <p:nvPr>
            <p:ph type="sldNum" sz="quarter" idx="12"/>
          </p:nvPr>
        </p:nvSpPr>
        <p:spPr/>
        <p:txBody>
          <a:bodyPr/>
          <a:lstStyle/>
          <a:p>
            <a:fld id="{8354228E-336A-C345-9EDE-63425FF2EB2C}" type="slidenum">
              <a:rPr lang="fr-FR" smtClean="0"/>
              <a:t>1</a:t>
            </a:fld>
            <a:endParaRPr lang="fr-FR"/>
          </a:p>
        </p:txBody>
      </p:sp>
      <p:sp>
        <p:nvSpPr>
          <p:cNvPr id="5" name="ZoneTexte 4"/>
          <p:cNvSpPr txBox="1"/>
          <p:nvPr/>
        </p:nvSpPr>
        <p:spPr>
          <a:xfrm>
            <a:off x="2053775" y="5738847"/>
            <a:ext cx="5135052" cy="369332"/>
          </a:xfrm>
          <a:prstGeom prst="rect">
            <a:avLst/>
          </a:prstGeom>
          <a:noFill/>
        </p:spPr>
        <p:txBody>
          <a:bodyPr wrap="none" rtlCol="0">
            <a:spAutoFit/>
          </a:bodyPr>
          <a:lstStyle/>
          <a:p>
            <a:r>
              <a:rPr lang="fr-FR" dirty="0" smtClean="0"/>
              <a:t>Bernard Leborne    </a:t>
            </a:r>
            <a:r>
              <a:rPr lang="fr-FR" dirty="0" err="1" smtClean="0"/>
              <a:t>ardeche@maisons-paysannes.org</a:t>
            </a:r>
            <a:r>
              <a:rPr lang="fr-FR" dirty="0" smtClean="0"/>
              <a:t>    </a:t>
            </a:r>
            <a:endParaRPr lang="fr-FR" dirty="0"/>
          </a:p>
        </p:txBody>
      </p:sp>
    </p:spTree>
    <p:extLst>
      <p:ext uri="{BB962C8B-B14F-4D97-AF65-F5344CB8AC3E}">
        <p14:creationId xmlns:p14="http://schemas.microsoft.com/office/powerpoint/2010/main" val="262768679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58463" y="1228437"/>
            <a:ext cx="7603668" cy="1477327"/>
          </a:xfrm>
          <a:prstGeom prst="rect">
            <a:avLst/>
          </a:prstGeom>
          <a:noFill/>
        </p:spPr>
        <p:txBody>
          <a:bodyPr wrap="square" rtlCol="0">
            <a:spAutoFit/>
          </a:bodyPr>
          <a:lstStyle/>
          <a:p>
            <a:r>
              <a:rPr lang="fr-FR" sz="2400" u="sng" dirty="0" smtClean="0">
                <a:solidFill>
                  <a:srgbClr val="000000"/>
                </a:solidFill>
              </a:rPr>
              <a:t>19 visites conseil en 2020 malgré le confinement</a:t>
            </a:r>
            <a:r>
              <a:rPr lang="is-IS" sz="2400" u="sng" dirty="0" smtClean="0">
                <a:solidFill>
                  <a:srgbClr val="000000"/>
                </a:solidFill>
              </a:rPr>
              <a:t>…</a:t>
            </a:r>
            <a:endParaRPr lang="fr-FR" sz="2400" u="sng" dirty="0" smtClean="0">
              <a:solidFill>
                <a:srgbClr val="000000"/>
              </a:solidFill>
            </a:endParaRPr>
          </a:p>
          <a:p>
            <a:endParaRPr lang="fr-FR" sz="2400" dirty="0">
              <a:solidFill>
                <a:srgbClr val="000000"/>
              </a:solidFill>
            </a:endParaRPr>
          </a:p>
          <a:p>
            <a:r>
              <a:rPr lang="fr-FR" sz="2400" dirty="0" smtClean="0">
                <a:solidFill>
                  <a:srgbClr val="000000"/>
                </a:solidFill>
              </a:rPr>
              <a:t>Principales « Visites conseil »</a:t>
            </a:r>
          </a:p>
          <a:p>
            <a:endParaRPr lang="fr-FR" dirty="0" smtClean="0">
              <a:solidFill>
                <a:srgbClr val="000000"/>
              </a:solidFill>
            </a:endParaRPr>
          </a:p>
        </p:txBody>
      </p:sp>
      <p:sp>
        <p:nvSpPr>
          <p:cNvPr id="3" name="ZoneTexte 2"/>
          <p:cNvSpPr txBox="1"/>
          <p:nvPr/>
        </p:nvSpPr>
        <p:spPr>
          <a:xfrm>
            <a:off x="658464" y="2508785"/>
            <a:ext cx="2931722" cy="646331"/>
          </a:xfrm>
          <a:prstGeom prst="rect">
            <a:avLst/>
          </a:prstGeom>
          <a:noFill/>
        </p:spPr>
        <p:txBody>
          <a:bodyPr wrap="square" rtlCol="0">
            <a:spAutoFit/>
          </a:bodyPr>
          <a:lstStyle/>
          <a:p>
            <a:r>
              <a:rPr lang="fr-FR" dirty="0" smtClean="0"/>
              <a:t> </a:t>
            </a:r>
            <a:endParaRPr lang="fr-FR" b="1" dirty="0" smtClean="0"/>
          </a:p>
          <a:p>
            <a:endParaRPr lang="fr-FR" dirty="0"/>
          </a:p>
        </p:txBody>
      </p:sp>
      <p:pic>
        <p:nvPicPr>
          <p:cNvPr id="9" name="Image 8"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8" name="Espace réservé du numéro de diapositive 7"/>
          <p:cNvSpPr>
            <a:spLocks noGrp="1"/>
          </p:cNvSpPr>
          <p:nvPr>
            <p:ph type="sldNum" sz="quarter" idx="12"/>
          </p:nvPr>
        </p:nvSpPr>
        <p:spPr/>
        <p:txBody>
          <a:bodyPr/>
          <a:lstStyle/>
          <a:p>
            <a:fld id="{8354228E-336A-C345-9EDE-63425FF2EB2C}" type="slidenum">
              <a:rPr lang="fr-FR" smtClean="0"/>
              <a:t>10</a:t>
            </a:fld>
            <a:endParaRPr lang="fr-FR"/>
          </a:p>
        </p:txBody>
      </p:sp>
      <p:sp>
        <p:nvSpPr>
          <p:cNvPr id="5" name="ZoneTexte 4"/>
          <p:cNvSpPr txBox="1"/>
          <p:nvPr/>
        </p:nvSpPr>
        <p:spPr>
          <a:xfrm>
            <a:off x="783883" y="2705764"/>
            <a:ext cx="2501669" cy="3139321"/>
          </a:xfrm>
          <a:prstGeom prst="rect">
            <a:avLst/>
          </a:prstGeom>
          <a:noFill/>
        </p:spPr>
        <p:txBody>
          <a:bodyPr wrap="none" rtlCol="0">
            <a:spAutoFit/>
          </a:bodyPr>
          <a:lstStyle/>
          <a:p>
            <a:r>
              <a:rPr lang="fr-FR" dirty="0"/>
              <a:t>St Martin le colonel, </a:t>
            </a:r>
            <a:endParaRPr lang="fr-FR" dirty="0" smtClean="0"/>
          </a:p>
          <a:p>
            <a:r>
              <a:rPr lang="fr-FR" dirty="0" smtClean="0"/>
              <a:t>La </a:t>
            </a:r>
            <a:r>
              <a:rPr lang="fr-FR" dirty="0" err="1"/>
              <a:t>Blachère</a:t>
            </a:r>
            <a:r>
              <a:rPr lang="fr-FR" dirty="0"/>
              <a:t>, </a:t>
            </a:r>
            <a:r>
              <a:rPr lang="fr-FR" dirty="0" err="1"/>
              <a:t>Franchassis</a:t>
            </a:r>
            <a:r>
              <a:rPr lang="fr-FR" dirty="0"/>
              <a:t>, </a:t>
            </a:r>
            <a:endParaRPr lang="fr-FR" dirty="0" smtClean="0"/>
          </a:p>
          <a:p>
            <a:r>
              <a:rPr lang="fr-FR" dirty="0" err="1" smtClean="0"/>
              <a:t>Lavenant</a:t>
            </a:r>
            <a:r>
              <a:rPr lang="fr-FR" dirty="0"/>
              <a:t>, </a:t>
            </a:r>
            <a:endParaRPr lang="fr-FR" dirty="0" smtClean="0"/>
          </a:p>
          <a:p>
            <a:r>
              <a:rPr lang="fr-FR" dirty="0" smtClean="0"/>
              <a:t>Vogue</a:t>
            </a:r>
            <a:r>
              <a:rPr lang="fr-FR" dirty="0"/>
              <a:t>, </a:t>
            </a:r>
            <a:endParaRPr lang="fr-FR" dirty="0" smtClean="0"/>
          </a:p>
          <a:p>
            <a:r>
              <a:rPr lang="fr-FR" dirty="0" smtClean="0"/>
              <a:t>St </a:t>
            </a:r>
            <a:r>
              <a:rPr lang="fr-FR" dirty="0"/>
              <a:t>Jean Chambre, </a:t>
            </a:r>
            <a:endParaRPr lang="fr-FR" dirty="0" smtClean="0"/>
          </a:p>
          <a:p>
            <a:r>
              <a:rPr lang="fr-FR" dirty="0" err="1" smtClean="0"/>
              <a:t>Rocles</a:t>
            </a:r>
            <a:r>
              <a:rPr lang="fr-FR" dirty="0"/>
              <a:t>, </a:t>
            </a:r>
            <a:endParaRPr lang="fr-FR" dirty="0" smtClean="0"/>
          </a:p>
          <a:p>
            <a:r>
              <a:rPr lang="fr-FR" dirty="0" err="1" smtClean="0"/>
              <a:t>Satilleu</a:t>
            </a:r>
            <a:r>
              <a:rPr lang="fr-FR" dirty="0"/>
              <a:t>, </a:t>
            </a:r>
            <a:endParaRPr lang="fr-FR" dirty="0" smtClean="0"/>
          </a:p>
          <a:p>
            <a:r>
              <a:rPr lang="fr-FR" dirty="0" smtClean="0"/>
              <a:t>Ste </a:t>
            </a:r>
            <a:r>
              <a:rPr lang="fr-FR" dirty="0"/>
              <a:t>Eulalie, </a:t>
            </a:r>
            <a:endParaRPr lang="fr-FR" dirty="0" smtClean="0"/>
          </a:p>
          <a:p>
            <a:r>
              <a:rPr lang="fr-FR" dirty="0" err="1" smtClean="0"/>
              <a:t>Vanosc</a:t>
            </a:r>
            <a:r>
              <a:rPr lang="fr-FR" dirty="0"/>
              <a:t>, </a:t>
            </a:r>
            <a:endParaRPr lang="fr-FR" dirty="0" smtClean="0"/>
          </a:p>
          <a:p>
            <a:r>
              <a:rPr lang="fr-FR" dirty="0" smtClean="0"/>
              <a:t>Mazet </a:t>
            </a:r>
            <a:r>
              <a:rPr lang="fr-FR" dirty="0"/>
              <a:t>St </a:t>
            </a:r>
            <a:r>
              <a:rPr lang="fr-FR" dirty="0" err="1" smtClean="0"/>
              <a:t>Voy</a:t>
            </a:r>
            <a:endParaRPr lang="fr-FR" dirty="0"/>
          </a:p>
          <a:p>
            <a:r>
              <a:rPr lang="fr-FR" dirty="0" smtClean="0"/>
              <a:t> </a:t>
            </a:r>
            <a:r>
              <a:rPr lang="fr-FR" dirty="0"/>
              <a:t>St Martin de </a:t>
            </a:r>
            <a:r>
              <a:rPr lang="fr-FR" dirty="0" err="1"/>
              <a:t>Valamas</a:t>
            </a:r>
            <a:r>
              <a:rPr lang="fr-FR" dirty="0"/>
              <a:t>, </a:t>
            </a:r>
          </a:p>
        </p:txBody>
      </p:sp>
      <p:sp>
        <p:nvSpPr>
          <p:cNvPr id="6" name="ZoneTexte 5"/>
          <p:cNvSpPr txBox="1"/>
          <p:nvPr/>
        </p:nvSpPr>
        <p:spPr>
          <a:xfrm>
            <a:off x="3637219" y="2705764"/>
            <a:ext cx="1867218" cy="2308324"/>
          </a:xfrm>
          <a:prstGeom prst="rect">
            <a:avLst/>
          </a:prstGeom>
          <a:noFill/>
        </p:spPr>
        <p:txBody>
          <a:bodyPr wrap="none" rtlCol="0">
            <a:spAutoFit/>
          </a:bodyPr>
          <a:lstStyle/>
          <a:p>
            <a:r>
              <a:rPr lang="fr-FR" dirty="0"/>
              <a:t>Vallon Pont d’Arc, </a:t>
            </a:r>
            <a:endParaRPr lang="fr-FR" dirty="0" smtClean="0"/>
          </a:p>
          <a:p>
            <a:r>
              <a:rPr lang="fr-FR" dirty="0" err="1" smtClean="0"/>
              <a:t>Monestier</a:t>
            </a:r>
            <a:r>
              <a:rPr lang="fr-FR" dirty="0" smtClean="0"/>
              <a:t>,</a:t>
            </a:r>
          </a:p>
          <a:p>
            <a:r>
              <a:rPr lang="fr-FR" dirty="0" err="1" smtClean="0"/>
              <a:t>Eclassan</a:t>
            </a:r>
            <a:r>
              <a:rPr lang="fr-FR" dirty="0"/>
              <a:t>, </a:t>
            </a:r>
            <a:endParaRPr lang="fr-FR" dirty="0" smtClean="0"/>
          </a:p>
          <a:p>
            <a:r>
              <a:rPr lang="fr-FR" dirty="0" err="1" smtClean="0"/>
              <a:t>Jaujac</a:t>
            </a:r>
            <a:r>
              <a:rPr lang="fr-FR" dirty="0"/>
              <a:t>, </a:t>
            </a:r>
            <a:endParaRPr lang="fr-FR" dirty="0" smtClean="0"/>
          </a:p>
          <a:p>
            <a:r>
              <a:rPr lang="fr-FR" dirty="0" smtClean="0"/>
              <a:t>St </a:t>
            </a:r>
            <a:r>
              <a:rPr lang="fr-FR" dirty="0" err="1"/>
              <a:t>Pierreville</a:t>
            </a:r>
            <a:r>
              <a:rPr lang="fr-FR" dirty="0" smtClean="0"/>
              <a:t>,</a:t>
            </a:r>
          </a:p>
          <a:p>
            <a:r>
              <a:rPr lang="fr-FR" dirty="0"/>
              <a:t>L</a:t>
            </a:r>
            <a:r>
              <a:rPr lang="fr-FR" dirty="0" smtClean="0"/>
              <a:t>a </a:t>
            </a:r>
            <a:r>
              <a:rPr lang="fr-FR" dirty="0" err="1" smtClean="0"/>
              <a:t>Batie</a:t>
            </a:r>
            <a:r>
              <a:rPr lang="fr-FR" dirty="0"/>
              <a:t>, </a:t>
            </a:r>
            <a:endParaRPr lang="fr-FR" dirty="0" smtClean="0"/>
          </a:p>
          <a:p>
            <a:r>
              <a:rPr lang="fr-FR" dirty="0" err="1" smtClean="0"/>
              <a:t>Poumeras</a:t>
            </a:r>
            <a:endParaRPr lang="fr-FR" dirty="0"/>
          </a:p>
          <a:p>
            <a:endParaRPr lang="fr-FR" dirty="0"/>
          </a:p>
        </p:txBody>
      </p:sp>
    </p:spTree>
    <p:extLst>
      <p:ext uri="{BB962C8B-B14F-4D97-AF65-F5344CB8AC3E}">
        <p14:creationId xmlns:p14="http://schemas.microsoft.com/office/powerpoint/2010/main" val="12141240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58463" y="1228437"/>
            <a:ext cx="7603668" cy="1477327"/>
          </a:xfrm>
          <a:prstGeom prst="rect">
            <a:avLst/>
          </a:prstGeom>
          <a:noFill/>
        </p:spPr>
        <p:txBody>
          <a:bodyPr wrap="square" rtlCol="0">
            <a:spAutoFit/>
          </a:bodyPr>
          <a:lstStyle/>
          <a:p>
            <a:r>
              <a:rPr lang="fr-FR" sz="2400" u="sng" dirty="0" smtClean="0">
                <a:solidFill>
                  <a:srgbClr val="000000"/>
                </a:solidFill>
              </a:rPr>
              <a:t>Déjà 19 visites conseil à fin septembre 2021</a:t>
            </a:r>
          </a:p>
          <a:p>
            <a:endParaRPr lang="fr-FR" sz="2400" dirty="0">
              <a:solidFill>
                <a:srgbClr val="000000"/>
              </a:solidFill>
            </a:endParaRPr>
          </a:p>
          <a:p>
            <a:r>
              <a:rPr lang="fr-FR" sz="2400" dirty="0" smtClean="0">
                <a:solidFill>
                  <a:srgbClr val="000000"/>
                </a:solidFill>
              </a:rPr>
              <a:t>Principales « Visites conseil »</a:t>
            </a:r>
          </a:p>
          <a:p>
            <a:endParaRPr lang="fr-FR" dirty="0" smtClean="0">
              <a:solidFill>
                <a:srgbClr val="000000"/>
              </a:solidFill>
            </a:endParaRPr>
          </a:p>
        </p:txBody>
      </p:sp>
      <p:sp>
        <p:nvSpPr>
          <p:cNvPr id="3" name="ZoneTexte 2"/>
          <p:cNvSpPr txBox="1"/>
          <p:nvPr/>
        </p:nvSpPr>
        <p:spPr>
          <a:xfrm>
            <a:off x="658464" y="2508785"/>
            <a:ext cx="2931722" cy="646331"/>
          </a:xfrm>
          <a:prstGeom prst="rect">
            <a:avLst/>
          </a:prstGeom>
          <a:noFill/>
        </p:spPr>
        <p:txBody>
          <a:bodyPr wrap="square" rtlCol="0">
            <a:spAutoFit/>
          </a:bodyPr>
          <a:lstStyle/>
          <a:p>
            <a:r>
              <a:rPr lang="fr-FR" dirty="0" smtClean="0"/>
              <a:t> </a:t>
            </a:r>
            <a:endParaRPr lang="fr-FR" b="1" dirty="0" smtClean="0"/>
          </a:p>
          <a:p>
            <a:endParaRPr lang="fr-FR" dirty="0"/>
          </a:p>
        </p:txBody>
      </p:sp>
      <p:pic>
        <p:nvPicPr>
          <p:cNvPr id="9" name="Image 8"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8" name="Espace réservé du numéro de diapositive 7"/>
          <p:cNvSpPr>
            <a:spLocks noGrp="1"/>
          </p:cNvSpPr>
          <p:nvPr>
            <p:ph type="sldNum" sz="quarter" idx="12"/>
          </p:nvPr>
        </p:nvSpPr>
        <p:spPr/>
        <p:txBody>
          <a:bodyPr/>
          <a:lstStyle/>
          <a:p>
            <a:fld id="{8354228E-336A-C345-9EDE-63425FF2EB2C}" type="slidenum">
              <a:rPr lang="fr-FR" smtClean="0"/>
              <a:t>11</a:t>
            </a:fld>
            <a:endParaRPr lang="fr-FR"/>
          </a:p>
        </p:txBody>
      </p:sp>
      <p:sp>
        <p:nvSpPr>
          <p:cNvPr id="5" name="ZoneTexte 4"/>
          <p:cNvSpPr txBox="1"/>
          <p:nvPr/>
        </p:nvSpPr>
        <p:spPr>
          <a:xfrm>
            <a:off x="783883" y="2705764"/>
            <a:ext cx="2431450" cy="2862323"/>
          </a:xfrm>
          <a:prstGeom prst="rect">
            <a:avLst/>
          </a:prstGeom>
          <a:noFill/>
        </p:spPr>
        <p:txBody>
          <a:bodyPr wrap="none" rtlCol="0">
            <a:spAutoFit/>
          </a:bodyPr>
          <a:lstStyle/>
          <a:p>
            <a:r>
              <a:rPr lang="fr-FR" dirty="0"/>
              <a:t>Le Teil, </a:t>
            </a:r>
            <a:endParaRPr lang="fr-FR" dirty="0" smtClean="0"/>
          </a:p>
          <a:p>
            <a:r>
              <a:rPr lang="fr-FR" dirty="0" err="1" smtClean="0"/>
              <a:t>Boffre</a:t>
            </a:r>
            <a:r>
              <a:rPr lang="fr-FR" dirty="0"/>
              <a:t>, </a:t>
            </a:r>
            <a:endParaRPr lang="fr-FR" dirty="0" smtClean="0"/>
          </a:p>
          <a:p>
            <a:r>
              <a:rPr lang="fr-FR" dirty="0" smtClean="0"/>
              <a:t>Saint </a:t>
            </a:r>
            <a:r>
              <a:rPr lang="fr-FR" dirty="0"/>
              <a:t>Romain d’Ay, </a:t>
            </a:r>
            <a:endParaRPr lang="fr-FR" dirty="0" smtClean="0"/>
          </a:p>
          <a:p>
            <a:r>
              <a:rPr lang="fr-FR" dirty="0" err="1" smtClean="0"/>
              <a:t>Nonières</a:t>
            </a:r>
            <a:r>
              <a:rPr lang="fr-FR" dirty="0"/>
              <a:t>, </a:t>
            </a:r>
            <a:endParaRPr lang="fr-FR" dirty="0" smtClean="0"/>
          </a:p>
          <a:p>
            <a:r>
              <a:rPr lang="fr-FR" dirty="0" smtClean="0"/>
              <a:t>Les </a:t>
            </a:r>
            <a:r>
              <a:rPr lang="fr-FR" dirty="0" err="1"/>
              <a:t>Ollières</a:t>
            </a:r>
            <a:r>
              <a:rPr lang="fr-FR" dirty="0"/>
              <a:t>, </a:t>
            </a:r>
            <a:endParaRPr lang="fr-FR" dirty="0" smtClean="0"/>
          </a:p>
          <a:p>
            <a:r>
              <a:rPr lang="fr-FR" dirty="0" smtClean="0"/>
              <a:t>Vallon </a:t>
            </a:r>
            <a:r>
              <a:rPr lang="fr-FR" dirty="0"/>
              <a:t>Pont d’Arc</a:t>
            </a:r>
            <a:r>
              <a:rPr lang="fr-FR" dirty="0" smtClean="0"/>
              <a:t>,</a:t>
            </a:r>
          </a:p>
          <a:p>
            <a:r>
              <a:rPr lang="fr-FR" dirty="0" smtClean="0"/>
              <a:t> </a:t>
            </a:r>
            <a:r>
              <a:rPr lang="fr-FR" dirty="0" err="1"/>
              <a:t>Thueyts</a:t>
            </a:r>
            <a:r>
              <a:rPr lang="fr-FR" dirty="0"/>
              <a:t>, </a:t>
            </a:r>
            <a:endParaRPr lang="fr-FR" dirty="0" smtClean="0"/>
          </a:p>
          <a:p>
            <a:r>
              <a:rPr lang="fr-FR" dirty="0" smtClean="0"/>
              <a:t>Saint </a:t>
            </a:r>
            <a:r>
              <a:rPr lang="fr-FR" dirty="0"/>
              <a:t>Marcel d’Ardèche, </a:t>
            </a:r>
            <a:endParaRPr lang="fr-FR" dirty="0" smtClean="0"/>
          </a:p>
          <a:p>
            <a:r>
              <a:rPr lang="fr-FR" dirty="0" smtClean="0"/>
              <a:t>Gravière,</a:t>
            </a:r>
          </a:p>
          <a:p>
            <a:r>
              <a:rPr lang="fr-FR" dirty="0" smtClean="0"/>
              <a:t>Saint </a:t>
            </a:r>
            <a:r>
              <a:rPr lang="fr-FR" dirty="0"/>
              <a:t>Vincent de Barrès, </a:t>
            </a:r>
            <a:endParaRPr lang="fr-FR" dirty="0" smtClean="0"/>
          </a:p>
        </p:txBody>
      </p:sp>
      <p:sp>
        <p:nvSpPr>
          <p:cNvPr id="6" name="ZoneTexte 5"/>
          <p:cNvSpPr txBox="1"/>
          <p:nvPr/>
        </p:nvSpPr>
        <p:spPr>
          <a:xfrm>
            <a:off x="3590186" y="2705764"/>
            <a:ext cx="2324036" cy="2862323"/>
          </a:xfrm>
          <a:prstGeom prst="rect">
            <a:avLst/>
          </a:prstGeom>
          <a:noFill/>
        </p:spPr>
        <p:txBody>
          <a:bodyPr wrap="none" rtlCol="0">
            <a:spAutoFit/>
          </a:bodyPr>
          <a:lstStyle/>
          <a:p>
            <a:r>
              <a:rPr lang="fr-FR" dirty="0"/>
              <a:t>Saint </a:t>
            </a:r>
            <a:r>
              <a:rPr lang="fr-FR" dirty="0" err="1"/>
              <a:t>Pierreville</a:t>
            </a:r>
            <a:r>
              <a:rPr lang="fr-FR" dirty="0"/>
              <a:t>, </a:t>
            </a:r>
          </a:p>
          <a:p>
            <a:r>
              <a:rPr lang="fr-FR" dirty="0" smtClean="0"/>
              <a:t>Le </a:t>
            </a:r>
            <a:r>
              <a:rPr lang="fr-FR" dirty="0" err="1"/>
              <a:t>Béage</a:t>
            </a:r>
            <a:r>
              <a:rPr lang="fr-FR" dirty="0"/>
              <a:t>, </a:t>
            </a:r>
            <a:endParaRPr lang="fr-FR" dirty="0" smtClean="0"/>
          </a:p>
          <a:p>
            <a:r>
              <a:rPr lang="fr-FR" dirty="0" smtClean="0"/>
              <a:t>la </a:t>
            </a:r>
            <a:r>
              <a:rPr lang="fr-FR" dirty="0"/>
              <a:t>Ville de </a:t>
            </a:r>
            <a:r>
              <a:rPr lang="fr-FR" dirty="0" err="1"/>
              <a:t>Villaret</a:t>
            </a:r>
            <a:r>
              <a:rPr lang="fr-FR" dirty="0" smtClean="0"/>
              <a:t>,</a:t>
            </a:r>
          </a:p>
          <a:p>
            <a:r>
              <a:rPr lang="fr-FR" dirty="0" smtClean="0"/>
              <a:t> </a:t>
            </a:r>
            <a:r>
              <a:rPr lang="fr-FR" dirty="0" err="1"/>
              <a:t>Rochegude</a:t>
            </a:r>
            <a:r>
              <a:rPr lang="fr-FR" dirty="0"/>
              <a:t>, </a:t>
            </a:r>
            <a:endParaRPr lang="fr-FR" dirty="0" smtClean="0"/>
          </a:p>
          <a:p>
            <a:r>
              <a:rPr lang="fr-FR" dirty="0" err="1" smtClean="0"/>
              <a:t>Lussas</a:t>
            </a:r>
            <a:r>
              <a:rPr lang="fr-FR" dirty="0" smtClean="0"/>
              <a:t>,</a:t>
            </a:r>
          </a:p>
          <a:p>
            <a:r>
              <a:rPr lang="fr-FR" dirty="0"/>
              <a:t>L</a:t>
            </a:r>
            <a:r>
              <a:rPr lang="fr-FR" dirty="0" smtClean="0"/>
              <a:t>amastre </a:t>
            </a:r>
          </a:p>
          <a:p>
            <a:r>
              <a:rPr lang="fr-FR" dirty="0" smtClean="0"/>
              <a:t>Saint </a:t>
            </a:r>
            <a:r>
              <a:rPr lang="fr-FR" dirty="0" err="1"/>
              <a:t>Jeure</a:t>
            </a:r>
            <a:r>
              <a:rPr lang="fr-FR" dirty="0"/>
              <a:t>, </a:t>
            </a:r>
            <a:endParaRPr lang="fr-FR" dirty="0" smtClean="0"/>
          </a:p>
          <a:p>
            <a:r>
              <a:rPr lang="fr-FR" dirty="0" err="1" smtClean="0"/>
              <a:t>Valvignères</a:t>
            </a:r>
            <a:r>
              <a:rPr lang="fr-FR" dirty="0"/>
              <a:t>, </a:t>
            </a:r>
            <a:endParaRPr lang="fr-FR" dirty="0" smtClean="0"/>
          </a:p>
          <a:p>
            <a:r>
              <a:rPr lang="fr-FR" dirty="0" smtClean="0"/>
              <a:t>Saint </a:t>
            </a:r>
            <a:r>
              <a:rPr lang="fr-FR" dirty="0"/>
              <a:t>Romain de </a:t>
            </a:r>
            <a:r>
              <a:rPr lang="fr-FR" dirty="0" err="1"/>
              <a:t>Lerps</a:t>
            </a:r>
            <a:r>
              <a:rPr lang="fr-FR" dirty="0"/>
              <a:t>.</a:t>
            </a:r>
          </a:p>
          <a:p>
            <a:endParaRPr lang="fr-FR" dirty="0"/>
          </a:p>
        </p:txBody>
      </p:sp>
      <p:sp>
        <p:nvSpPr>
          <p:cNvPr id="4" name="ZoneTexte 3"/>
          <p:cNvSpPr txBox="1"/>
          <p:nvPr/>
        </p:nvSpPr>
        <p:spPr>
          <a:xfrm>
            <a:off x="783883" y="5852099"/>
            <a:ext cx="7145256" cy="369332"/>
          </a:xfrm>
          <a:prstGeom prst="rect">
            <a:avLst/>
          </a:prstGeom>
          <a:noFill/>
        </p:spPr>
        <p:txBody>
          <a:bodyPr wrap="none" rtlCol="0">
            <a:spAutoFit/>
          </a:bodyPr>
          <a:lstStyle/>
          <a:p>
            <a:r>
              <a:rPr lang="fr-FR" dirty="0" smtClean="0"/>
              <a:t>De très nombreuses arrivées de couple quittant la ville pour la campagne</a:t>
            </a:r>
            <a:endParaRPr lang="fr-FR" dirty="0"/>
          </a:p>
        </p:txBody>
      </p:sp>
    </p:spTree>
    <p:extLst>
      <p:ext uri="{BB962C8B-B14F-4D97-AF65-F5344CB8AC3E}">
        <p14:creationId xmlns:p14="http://schemas.microsoft.com/office/powerpoint/2010/main" val="1028933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58463" y="1280881"/>
            <a:ext cx="7603668" cy="461665"/>
          </a:xfrm>
          <a:prstGeom prst="rect">
            <a:avLst/>
          </a:prstGeom>
          <a:noFill/>
        </p:spPr>
        <p:txBody>
          <a:bodyPr wrap="square" rtlCol="0">
            <a:spAutoFit/>
          </a:bodyPr>
          <a:lstStyle/>
          <a:p>
            <a:r>
              <a:rPr lang="fr-FR" sz="2400" u="sng" dirty="0" smtClean="0">
                <a:solidFill>
                  <a:srgbClr val="000000"/>
                </a:solidFill>
              </a:rPr>
              <a:t>Rappel du déroulé des visites conseil</a:t>
            </a:r>
            <a:endParaRPr lang="fr-FR" dirty="0" smtClean="0">
              <a:solidFill>
                <a:srgbClr val="000000"/>
              </a:solidFill>
            </a:endParaRPr>
          </a:p>
        </p:txBody>
      </p:sp>
      <p:pic>
        <p:nvPicPr>
          <p:cNvPr id="9" name="Image 8"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8" name="Espace réservé du numéro de diapositive 7"/>
          <p:cNvSpPr>
            <a:spLocks noGrp="1"/>
          </p:cNvSpPr>
          <p:nvPr>
            <p:ph type="sldNum" sz="quarter" idx="12"/>
          </p:nvPr>
        </p:nvSpPr>
        <p:spPr/>
        <p:txBody>
          <a:bodyPr/>
          <a:lstStyle/>
          <a:p>
            <a:fld id="{8354228E-336A-C345-9EDE-63425FF2EB2C}" type="slidenum">
              <a:rPr lang="fr-FR" smtClean="0"/>
              <a:t>12</a:t>
            </a:fld>
            <a:endParaRPr lang="fr-FR"/>
          </a:p>
        </p:txBody>
      </p:sp>
      <p:sp>
        <p:nvSpPr>
          <p:cNvPr id="7" name="ZoneTexte 6"/>
          <p:cNvSpPr txBox="1"/>
          <p:nvPr/>
        </p:nvSpPr>
        <p:spPr>
          <a:xfrm>
            <a:off x="658463" y="1779686"/>
            <a:ext cx="8028337" cy="5078314"/>
          </a:xfrm>
          <a:prstGeom prst="rect">
            <a:avLst/>
          </a:prstGeom>
          <a:noFill/>
        </p:spPr>
        <p:txBody>
          <a:bodyPr wrap="square" rtlCol="0">
            <a:spAutoFit/>
          </a:bodyPr>
          <a:lstStyle/>
          <a:p>
            <a:r>
              <a:rPr lang="fr-FR" dirty="0" smtClean="0"/>
              <a:t>Un contact est le plus souvent sur l’adresse </a:t>
            </a:r>
            <a:r>
              <a:rPr lang="fr-FR" dirty="0" err="1" smtClean="0"/>
              <a:t>ardeche</a:t>
            </a:r>
            <a:r>
              <a:rPr lang="fr-FR" dirty="0" smtClean="0"/>
              <a:t>@ , parfois au téléphone, quelques fois via le site national. </a:t>
            </a:r>
          </a:p>
          <a:p>
            <a:endParaRPr lang="fr-FR" dirty="0"/>
          </a:p>
          <a:p>
            <a:r>
              <a:rPr lang="fr-FR" dirty="0" smtClean="0"/>
              <a:t>Je demande toujours l’envoi d’un mail donnant les grandes lignes de la demande, la localisation précise et quelques photos, ce qui me permet d’avoir une trace de l’échange.</a:t>
            </a:r>
          </a:p>
          <a:p>
            <a:r>
              <a:rPr lang="fr-FR" dirty="0" smtClean="0"/>
              <a:t>Ces échanges permettent de juger de la pertinence de mon intervention, dans 99% des cas un échange sur place est justifié.</a:t>
            </a:r>
          </a:p>
          <a:p>
            <a:endParaRPr lang="fr-FR" dirty="0"/>
          </a:p>
          <a:p>
            <a:r>
              <a:rPr lang="fr-FR" dirty="0" smtClean="0"/>
              <a:t>Puis j’organise un rendez vous sur place pour voir les lieux et discuter in situ des questions qui se posent. Au fur et à mesure de la visite et de la </a:t>
            </a:r>
            <a:r>
              <a:rPr lang="fr-FR" dirty="0"/>
              <a:t>d</a:t>
            </a:r>
            <a:r>
              <a:rPr lang="fr-FR" dirty="0" smtClean="0"/>
              <a:t>iscussion je fais les premières recommandations, souvent avec des petits croquis, et je note les suggestions faites et quels documents il conviendra que j’envoie en complément ou en conformation de mes suggestions.</a:t>
            </a:r>
          </a:p>
          <a:p>
            <a:endParaRPr lang="fr-FR" dirty="0"/>
          </a:p>
          <a:p>
            <a:r>
              <a:rPr lang="fr-FR" dirty="0" smtClean="0"/>
              <a:t>Je ne conditionne pas ma venue à l’adhésion mais j’indique que c’est la façon de monter sa satisfaction sur ma visite.</a:t>
            </a:r>
          </a:p>
          <a:p>
            <a:endParaRPr lang="fr-FR" dirty="0"/>
          </a:p>
        </p:txBody>
      </p:sp>
    </p:spTree>
    <p:extLst>
      <p:ext uri="{BB962C8B-B14F-4D97-AF65-F5344CB8AC3E}">
        <p14:creationId xmlns:p14="http://schemas.microsoft.com/office/powerpoint/2010/main" val="16255184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58463" y="1280881"/>
            <a:ext cx="7603668" cy="461665"/>
          </a:xfrm>
          <a:prstGeom prst="rect">
            <a:avLst/>
          </a:prstGeom>
          <a:noFill/>
        </p:spPr>
        <p:txBody>
          <a:bodyPr wrap="square" rtlCol="0">
            <a:spAutoFit/>
          </a:bodyPr>
          <a:lstStyle/>
          <a:p>
            <a:r>
              <a:rPr lang="fr-FR" sz="2400" u="sng" dirty="0" smtClean="0">
                <a:solidFill>
                  <a:srgbClr val="000000"/>
                </a:solidFill>
              </a:rPr>
              <a:t>Rappel du déroulé des visites conseil</a:t>
            </a:r>
            <a:endParaRPr lang="fr-FR" dirty="0" smtClean="0">
              <a:solidFill>
                <a:srgbClr val="000000"/>
              </a:solidFill>
            </a:endParaRPr>
          </a:p>
        </p:txBody>
      </p:sp>
      <p:pic>
        <p:nvPicPr>
          <p:cNvPr id="9" name="Image 8"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8" name="Espace réservé du numéro de diapositive 7"/>
          <p:cNvSpPr>
            <a:spLocks noGrp="1"/>
          </p:cNvSpPr>
          <p:nvPr>
            <p:ph type="sldNum" sz="quarter" idx="12"/>
          </p:nvPr>
        </p:nvSpPr>
        <p:spPr/>
        <p:txBody>
          <a:bodyPr/>
          <a:lstStyle/>
          <a:p>
            <a:fld id="{8354228E-336A-C345-9EDE-63425FF2EB2C}" type="slidenum">
              <a:rPr lang="fr-FR" smtClean="0"/>
              <a:t>13</a:t>
            </a:fld>
            <a:endParaRPr lang="fr-FR"/>
          </a:p>
        </p:txBody>
      </p:sp>
      <p:sp>
        <p:nvSpPr>
          <p:cNvPr id="7" name="ZoneTexte 6"/>
          <p:cNvSpPr txBox="1"/>
          <p:nvPr/>
        </p:nvSpPr>
        <p:spPr>
          <a:xfrm>
            <a:off x="658463" y="1847713"/>
            <a:ext cx="8028337" cy="3416320"/>
          </a:xfrm>
          <a:prstGeom prst="rect">
            <a:avLst/>
          </a:prstGeom>
          <a:noFill/>
        </p:spPr>
        <p:txBody>
          <a:bodyPr wrap="square" rtlCol="0">
            <a:spAutoFit/>
          </a:bodyPr>
          <a:lstStyle/>
          <a:p>
            <a:r>
              <a:rPr lang="fr-FR" dirty="0" smtClean="0"/>
              <a:t>Au retour j’envoie les documents promis. (la plupart du temps par </a:t>
            </a:r>
            <a:r>
              <a:rPr lang="fr-FR" dirty="0" err="1" smtClean="0"/>
              <a:t>Wetransfer</a:t>
            </a:r>
            <a:r>
              <a:rPr lang="fr-FR" dirty="0" smtClean="0"/>
              <a:t> en raison de leur taille)</a:t>
            </a:r>
          </a:p>
          <a:p>
            <a:endParaRPr lang="fr-FR" dirty="0" smtClean="0"/>
          </a:p>
          <a:p>
            <a:r>
              <a:rPr lang="fr-FR" dirty="0" smtClean="0"/>
              <a:t>Puis je rédige un rapport de visite qui reprend un résumé des discussions et que j’envoie le jour même ou le lendemain.</a:t>
            </a:r>
          </a:p>
          <a:p>
            <a:r>
              <a:rPr lang="fr-FR" dirty="0" smtClean="0"/>
              <a:t>Il s’ensuit souvent un échange complémentaire par mail.</a:t>
            </a:r>
          </a:p>
          <a:p>
            <a:endParaRPr lang="fr-FR" dirty="0"/>
          </a:p>
          <a:p>
            <a:r>
              <a:rPr lang="fr-FR" dirty="0" smtClean="0"/>
              <a:t>Généralement en fonction du calendrier du projet je reprends contact par mail pour prendre des nouvelles et garder le contact quelques semaines après.</a:t>
            </a:r>
          </a:p>
          <a:p>
            <a:endParaRPr lang="fr-FR" dirty="0"/>
          </a:p>
          <a:p>
            <a:r>
              <a:rPr lang="fr-FR" dirty="0" smtClean="0"/>
              <a:t>Quand les travaux sont entamés j’essaie de prendre des nouvelles de ceux ci régulièrement</a:t>
            </a:r>
            <a:r>
              <a:rPr lang="is-IS" dirty="0" smtClean="0"/>
              <a:t>….. </a:t>
            </a:r>
            <a:r>
              <a:rPr lang="fr-FR" dirty="0" smtClean="0"/>
              <a:t>S</a:t>
            </a:r>
            <a:r>
              <a:rPr lang="is-IS" dirty="0" smtClean="0"/>
              <a:t>i je le faisais plus en perdrait moins d’adhérents...</a:t>
            </a:r>
            <a:endParaRPr lang="fr-FR" dirty="0"/>
          </a:p>
        </p:txBody>
      </p:sp>
    </p:spTree>
    <p:extLst>
      <p:ext uri="{BB962C8B-B14F-4D97-AF65-F5344CB8AC3E}">
        <p14:creationId xmlns:p14="http://schemas.microsoft.com/office/powerpoint/2010/main" val="290370903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80075" y="1261193"/>
            <a:ext cx="8403230" cy="4893647"/>
          </a:xfrm>
          <a:prstGeom prst="rect">
            <a:avLst/>
          </a:prstGeom>
          <a:noFill/>
        </p:spPr>
        <p:txBody>
          <a:bodyPr wrap="square" rtlCol="0">
            <a:spAutoFit/>
          </a:bodyPr>
          <a:lstStyle/>
          <a:p>
            <a:r>
              <a:rPr lang="fr-FR" sz="2400" u="sng" dirty="0" smtClean="0">
                <a:solidFill>
                  <a:srgbClr val="000000"/>
                </a:solidFill>
              </a:rPr>
              <a:t>Participation à des activités locales en 2019 et 2020</a:t>
            </a:r>
          </a:p>
          <a:p>
            <a:endParaRPr lang="fr-FR" sz="2400" dirty="0" smtClean="0">
              <a:solidFill>
                <a:srgbClr val="000000"/>
              </a:solidFill>
            </a:endParaRPr>
          </a:p>
          <a:p>
            <a:r>
              <a:rPr lang="fr-FR" sz="2400" dirty="0" smtClean="0">
                <a:solidFill>
                  <a:srgbClr val="000000"/>
                </a:solidFill>
              </a:rPr>
              <a:t>	- </a:t>
            </a:r>
            <a:r>
              <a:rPr lang="fr-FR" sz="2000" dirty="0" smtClean="0">
                <a:solidFill>
                  <a:srgbClr val="000000"/>
                </a:solidFill>
              </a:rPr>
              <a:t>Membre du </a:t>
            </a:r>
            <a:r>
              <a:rPr lang="fr-FR" sz="2000" dirty="0">
                <a:solidFill>
                  <a:srgbClr val="000000"/>
                </a:solidFill>
              </a:rPr>
              <a:t>comité technique du </a:t>
            </a:r>
            <a:r>
              <a:rPr lang="fr-FR" sz="2000" dirty="0" smtClean="0">
                <a:solidFill>
                  <a:srgbClr val="000000"/>
                </a:solidFill>
              </a:rPr>
              <a:t>Fond </a:t>
            </a:r>
            <a:r>
              <a:rPr lang="fr-FR" sz="2000" dirty="0">
                <a:solidFill>
                  <a:srgbClr val="000000"/>
                </a:solidFill>
              </a:rPr>
              <a:t>Innovant </a:t>
            </a:r>
            <a:r>
              <a:rPr lang="fr-FR" sz="2000" dirty="0" smtClean="0">
                <a:solidFill>
                  <a:srgbClr val="000000"/>
                </a:solidFill>
              </a:rPr>
              <a:t>pour le Patrimoine Ardéchois (FIPA)</a:t>
            </a:r>
            <a:endParaRPr lang="fr-FR" sz="2000" dirty="0">
              <a:solidFill>
                <a:srgbClr val="000000"/>
              </a:solidFill>
            </a:endParaRPr>
          </a:p>
          <a:p>
            <a:r>
              <a:rPr lang="fr-FR" sz="2000" dirty="0" smtClean="0">
                <a:solidFill>
                  <a:srgbClr val="000000"/>
                </a:solidFill>
              </a:rPr>
              <a:t>	- Administrateur au </a:t>
            </a:r>
            <a:r>
              <a:rPr lang="fr-FR" sz="2000" dirty="0">
                <a:solidFill>
                  <a:srgbClr val="000000"/>
                </a:solidFill>
              </a:rPr>
              <a:t>CA de la </a:t>
            </a:r>
            <a:r>
              <a:rPr lang="fr-FR" sz="2000" dirty="0" smtClean="0">
                <a:solidFill>
                  <a:srgbClr val="000000"/>
                </a:solidFill>
              </a:rPr>
              <a:t>Société de Sauvegarde </a:t>
            </a:r>
            <a:r>
              <a:rPr lang="fr-FR" sz="2000" dirty="0">
                <a:solidFill>
                  <a:srgbClr val="000000"/>
                </a:solidFill>
              </a:rPr>
              <a:t>des </a:t>
            </a:r>
            <a:r>
              <a:rPr lang="fr-FR" sz="2000" dirty="0" smtClean="0">
                <a:solidFill>
                  <a:srgbClr val="000000"/>
                </a:solidFill>
              </a:rPr>
              <a:t>Monuments </a:t>
            </a:r>
            <a:r>
              <a:rPr lang="fr-FR" sz="2000" dirty="0">
                <a:solidFill>
                  <a:srgbClr val="000000"/>
                </a:solidFill>
              </a:rPr>
              <a:t>Anciens </a:t>
            </a:r>
            <a:r>
              <a:rPr lang="fr-FR" sz="2000" dirty="0" smtClean="0">
                <a:solidFill>
                  <a:srgbClr val="000000"/>
                </a:solidFill>
              </a:rPr>
              <a:t>de l’Ardèche</a:t>
            </a:r>
            <a:endParaRPr lang="fr-FR" sz="2000" dirty="0">
              <a:solidFill>
                <a:srgbClr val="000000"/>
              </a:solidFill>
            </a:endParaRPr>
          </a:p>
          <a:p>
            <a:r>
              <a:rPr lang="fr-FR" sz="2000" dirty="0" smtClean="0">
                <a:solidFill>
                  <a:srgbClr val="000000"/>
                </a:solidFill>
              </a:rPr>
              <a:t>	- Membre de la Commission Régionale du Patrimoine et de l’Architecture (2</a:t>
            </a:r>
            <a:r>
              <a:rPr lang="fr-FR" sz="2000" baseline="30000" dirty="0" smtClean="0">
                <a:solidFill>
                  <a:srgbClr val="000000"/>
                </a:solidFill>
              </a:rPr>
              <a:t>ème</a:t>
            </a:r>
            <a:r>
              <a:rPr lang="fr-FR" sz="2000" dirty="0" smtClean="0">
                <a:solidFill>
                  <a:srgbClr val="000000"/>
                </a:solidFill>
              </a:rPr>
              <a:t> collège, recours contre les ABF)</a:t>
            </a:r>
            <a:endParaRPr lang="fr-FR" sz="2000" dirty="0">
              <a:solidFill>
                <a:srgbClr val="000000"/>
              </a:solidFill>
            </a:endParaRPr>
          </a:p>
          <a:p>
            <a:r>
              <a:rPr lang="fr-FR" sz="2000" dirty="0" smtClean="0">
                <a:solidFill>
                  <a:srgbClr val="000000"/>
                </a:solidFill>
              </a:rPr>
              <a:t>	- Membre du comité technique Rhône Alpes de la Fondation du Patrimoine.</a:t>
            </a:r>
          </a:p>
          <a:p>
            <a:r>
              <a:rPr lang="fr-FR" sz="2000" dirty="0">
                <a:solidFill>
                  <a:srgbClr val="000000"/>
                </a:solidFill>
              </a:rPr>
              <a:t>	</a:t>
            </a:r>
            <a:r>
              <a:rPr lang="fr-FR" sz="2000" dirty="0" smtClean="0">
                <a:solidFill>
                  <a:srgbClr val="000000"/>
                </a:solidFill>
              </a:rPr>
              <a:t>- Administrateur de P</a:t>
            </a:r>
            <a:r>
              <a:rPr lang="fr-FR" sz="2000" dirty="0">
                <a:solidFill>
                  <a:srgbClr val="000000"/>
                </a:solidFill>
              </a:rPr>
              <a:t>a</a:t>
            </a:r>
            <a:r>
              <a:rPr lang="fr-FR" sz="2000" dirty="0" smtClean="0">
                <a:solidFill>
                  <a:srgbClr val="000000"/>
                </a:solidFill>
              </a:rPr>
              <a:t>trimoine </a:t>
            </a:r>
            <a:r>
              <a:rPr lang="fr-FR" sz="2000" dirty="0" err="1" smtClean="0">
                <a:solidFill>
                  <a:srgbClr val="000000"/>
                </a:solidFill>
              </a:rPr>
              <a:t>Aurhalpin</a:t>
            </a:r>
            <a:endParaRPr lang="fr-FR" sz="2000" dirty="0" smtClean="0">
              <a:solidFill>
                <a:srgbClr val="000000"/>
              </a:solidFill>
            </a:endParaRPr>
          </a:p>
          <a:p>
            <a:endParaRPr lang="fr-FR" sz="2000" dirty="0" smtClean="0">
              <a:solidFill>
                <a:srgbClr val="000000"/>
              </a:solidFill>
            </a:endParaRPr>
          </a:p>
          <a:p>
            <a:r>
              <a:rPr lang="fr-FR" sz="2000" dirty="0" smtClean="0">
                <a:solidFill>
                  <a:srgbClr val="000000"/>
                </a:solidFill>
              </a:rPr>
              <a:t>Ces activités se sont poursuivies en 2021 et continueront en 2022</a:t>
            </a:r>
          </a:p>
          <a:p>
            <a:endParaRPr lang="fr-FR" sz="2000" dirty="0">
              <a:solidFill>
                <a:srgbClr val="000000"/>
              </a:solidFill>
            </a:endParaRPr>
          </a:p>
          <a:p>
            <a:r>
              <a:rPr lang="fr-FR" sz="2000" dirty="0" smtClean="0">
                <a:solidFill>
                  <a:srgbClr val="000000"/>
                </a:solidFill>
              </a:rPr>
              <a:t>Participation au salon Primevère en 2019 et 2020 à Lyon sur un stand MPF Régional, annulé en 2021</a:t>
            </a:r>
            <a:r>
              <a:rPr lang="fr-FR" sz="2000" smtClean="0">
                <a:solidFill>
                  <a:srgbClr val="000000"/>
                </a:solidFill>
              </a:rPr>
              <a:t>, prévu en 2022. </a:t>
            </a:r>
            <a:endParaRPr lang="fr-FR" sz="2000" dirty="0" smtClean="0">
              <a:solidFill>
                <a:srgbClr val="000000"/>
              </a:solidFill>
            </a:endParaRPr>
          </a:p>
        </p:txBody>
      </p:sp>
      <p:pic>
        <p:nvPicPr>
          <p:cNvPr id="5" name="Image 4"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14</a:t>
            </a:fld>
            <a:endParaRPr lang="fr-FR"/>
          </a:p>
        </p:txBody>
      </p:sp>
    </p:spTree>
    <p:extLst>
      <p:ext uri="{BB962C8B-B14F-4D97-AF65-F5344CB8AC3E}">
        <p14:creationId xmlns:p14="http://schemas.microsoft.com/office/powerpoint/2010/main" val="278678754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559" y="1350301"/>
            <a:ext cx="7202658" cy="923330"/>
          </a:xfrm>
          <a:prstGeom prst="rect">
            <a:avLst/>
          </a:prstGeom>
        </p:spPr>
        <p:txBody>
          <a:bodyPr wrap="square">
            <a:spAutoFit/>
          </a:bodyPr>
          <a:lstStyle/>
          <a:p>
            <a:endParaRPr lang="fr-FR" dirty="0" smtClean="0"/>
          </a:p>
          <a:p>
            <a:endParaRPr lang="fr-FR" dirty="0" smtClean="0"/>
          </a:p>
          <a:p>
            <a:endParaRPr lang="fr-FR" dirty="0"/>
          </a:p>
        </p:txBody>
      </p:sp>
      <p:sp>
        <p:nvSpPr>
          <p:cNvPr id="3" name="ZoneTexte 2"/>
          <p:cNvSpPr txBox="1"/>
          <p:nvPr/>
        </p:nvSpPr>
        <p:spPr>
          <a:xfrm>
            <a:off x="109737" y="1735026"/>
            <a:ext cx="9034263" cy="5386090"/>
          </a:xfrm>
          <a:prstGeom prst="rect">
            <a:avLst/>
          </a:prstGeom>
          <a:noFill/>
        </p:spPr>
        <p:txBody>
          <a:bodyPr wrap="square" rtlCol="0">
            <a:spAutoFit/>
          </a:bodyPr>
          <a:lstStyle/>
          <a:p>
            <a:r>
              <a:rPr lang="fr-FR" sz="2400" b="1" dirty="0" smtClean="0"/>
              <a:t>    Evolution des adhésions:</a:t>
            </a:r>
          </a:p>
          <a:p>
            <a:endParaRPr lang="fr-FR" sz="2000" dirty="0" smtClean="0"/>
          </a:p>
          <a:p>
            <a:r>
              <a:rPr lang="fr-FR" sz="2000" dirty="0" smtClean="0"/>
              <a:t>Ancien mode de comptage en « individus »</a:t>
            </a:r>
          </a:p>
          <a:p>
            <a:endParaRPr lang="fr-FR" sz="2000" dirty="0" smtClean="0"/>
          </a:p>
          <a:p>
            <a:r>
              <a:rPr lang="fr-FR" sz="2000" dirty="0" smtClean="0"/>
              <a:t>2008    2009    2010    2011    2012    2013    2014    2015    2016   2017</a:t>
            </a:r>
            <a:r>
              <a:rPr lang="fr-FR" sz="2000" dirty="0"/>
              <a:t> </a:t>
            </a:r>
            <a:r>
              <a:rPr lang="fr-FR" sz="2000" dirty="0" smtClean="0"/>
              <a:t> 2018</a:t>
            </a:r>
          </a:p>
          <a:p>
            <a:r>
              <a:rPr lang="fr-FR" sz="2000" dirty="0" smtClean="0"/>
              <a:t>  49         41        43        44         41         37         50        70	</a:t>
            </a:r>
            <a:r>
              <a:rPr lang="fr-FR" sz="2000" dirty="0"/>
              <a:t> </a:t>
            </a:r>
            <a:r>
              <a:rPr lang="fr-FR" sz="2000" dirty="0" smtClean="0"/>
              <a:t>  77		87     101    </a:t>
            </a:r>
          </a:p>
          <a:p>
            <a:endParaRPr lang="fr-FR" sz="2000" dirty="0"/>
          </a:p>
          <a:p>
            <a:r>
              <a:rPr lang="fr-FR" sz="2000" dirty="0" smtClean="0"/>
              <a:t>Nouveau mode de comptage en  « foyers » </a:t>
            </a:r>
          </a:p>
          <a:p>
            <a:endParaRPr lang="fr-FR" sz="2000" dirty="0"/>
          </a:p>
          <a:p>
            <a:r>
              <a:rPr lang="fr-FR" sz="2000" dirty="0" smtClean="0"/>
              <a:t>					2018	2019 	2020	2021 (09)</a:t>
            </a:r>
          </a:p>
          <a:p>
            <a:r>
              <a:rPr lang="fr-FR" sz="2000" dirty="0"/>
              <a:t>	</a:t>
            </a:r>
            <a:r>
              <a:rPr lang="fr-FR" sz="2000" dirty="0" smtClean="0"/>
              <a:t>				72		67		59		77</a:t>
            </a:r>
          </a:p>
          <a:p>
            <a:endParaRPr lang="fr-FR" sz="2000" dirty="0"/>
          </a:p>
          <a:p>
            <a:r>
              <a:rPr lang="fr-FR" dirty="0" smtClean="0">
                <a:solidFill>
                  <a:srgbClr val="FF0000"/>
                </a:solidFill>
              </a:rPr>
              <a:t>Entre 2019 et 2021  30 nouveaux adhérents et 20 adhérents </a:t>
            </a:r>
            <a:r>
              <a:rPr lang="fr-FR" dirty="0" smtClean="0">
                <a:solidFill>
                  <a:srgbClr val="FF0000"/>
                </a:solidFill>
              </a:rPr>
              <a:t>non renouvelés</a:t>
            </a:r>
            <a:r>
              <a:rPr lang="fr-FR" dirty="0" smtClean="0">
                <a:solidFill>
                  <a:srgbClr val="FF0000"/>
                </a:solidFill>
              </a:rPr>
              <a:t>, </a:t>
            </a:r>
            <a:r>
              <a:rPr lang="is-IS" dirty="0" smtClean="0">
                <a:solidFill>
                  <a:srgbClr val="FF0000"/>
                </a:solidFill>
              </a:rPr>
              <a:t>…..</a:t>
            </a:r>
            <a:r>
              <a:rPr lang="fr-FR" dirty="0" smtClean="0">
                <a:solidFill>
                  <a:srgbClr val="FF0000"/>
                </a:solidFill>
              </a:rPr>
              <a:t>dont 3 proches qui ont oublié de renouveler</a:t>
            </a:r>
            <a:r>
              <a:rPr lang="is-IS" dirty="0" smtClean="0">
                <a:solidFill>
                  <a:srgbClr val="FF0000"/>
                </a:solidFill>
              </a:rPr>
              <a:t>…. </a:t>
            </a:r>
            <a:r>
              <a:rPr lang="fr-FR" dirty="0">
                <a:solidFill>
                  <a:srgbClr val="FF0000"/>
                </a:solidFill>
              </a:rPr>
              <a:t>e</a:t>
            </a:r>
            <a:r>
              <a:rPr lang="is-IS" smtClean="0">
                <a:solidFill>
                  <a:srgbClr val="FF0000"/>
                </a:solidFill>
              </a:rPr>
              <a:t>t que j’aurais d</a:t>
            </a:r>
            <a:r>
              <a:rPr lang="is-IS" smtClean="0">
                <a:solidFill>
                  <a:srgbClr val="FF0000"/>
                </a:solidFill>
              </a:rPr>
              <a:t>û relancer....</a:t>
            </a:r>
            <a:endParaRPr lang="fr-FR" dirty="0" smtClean="0">
              <a:solidFill>
                <a:srgbClr val="FF0000"/>
              </a:solidFill>
            </a:endParaRPr>
          </a:p>
          <a:p>
            <a:endParaRPr lang="fr-FR" sz="2000" dirty="0" smtClean="0">
              <a:solidFill>
                <a:srgbClr val="FF0000"/>
              </a:solidFill>
            </a:endParaRPr>
          </a:p>
          <a:p>
            <a:r>
              <a:rPr lang="fr-FR" sz="2000" dirty="0">
                <a:solidFill>
                  <a:schemeClr val="tx2">
                    <a:lumMod val="60000"/>
                    <a:lumOff val="40000"/>
                  </a:schemeClr>
                </a:solidFill>
              </a:rPr>
              <a:t>	</a:t>
            </a:r>
            <a:r>
              <a:rPr lang="fr-FR" sz="2000" dirty="0" smtClean="0">
                <a:solidFill>
                  <a:schemeClr val="tx2">
                    <a:lumMod val="60000"/>
                    <a:lumOff val="40000"/>
                  </a:schemeClr>
                </a:solidFill>
              </a:rPr>
              <a:t>							</a:t>
            </a:r>
          </a:p>
          <a:p>
            <a:endParaRPr lang="fr-FR" sz="2000" dirty="0"/>
          </a:p>
        </p:txBody>
      </p:sp>
      <p:pic>
        <p:nvPicPr>
          <p:cNvPr id="5" name="Image 4"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15</a:t>
            </a:fld>
            <a:endParaRPr lang="fr-FR"/>
          </a:p>
        </p:txBody>
      </p:sp>
    </p:spTree>
    <p:extLst>
      <p:ext uri="{BB962C8B-B14F-4D97-AF65-F5344CB8AC3E}">
        <p14:creationId xmlns:p14="http://schemas.microsoft.com/office/powerpoint/2010/main" val="31786479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81445" y="3418220"/>
            <a:ext cx="8105355" cy="584776"/>
          </a:xfrm>
          <a:prstGeom prst="rect">
            <a:avLst/>
          </a:prstGeom>
          <a:noFill/>
        </p:spPr>
        <p:txBody>
          <a:bodyPr wrap="square" rtlCol="0">
            <a:spAutoFit/>
          </a:bodyPr>
          <a:lstStyle/>
          <a:p>
            <a:pPr algn="ctr"/>
            <a:r>
              <a:rPr lang="fr-FR" sz="3200" dirty="0" smtClean="0"/>
              <a:t>« Rapports financiers »</a:t>
            </a:r>
            <a:endParaRPr lang="fr-FR" sz="3200" dirty="0"/>
          </a:p>
        </p:txBody>
      </p:sp>
      <p:pic>
        <p:nvPicPr>
          <p:cNvPr id="2" name="Image 1"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16</a:t>
            </a:fld>
            <a:endParaRPr lang="fr-FR"/>
          </a:p>
        </p:txBody>
      </p:sp>
    </p:spTree>
    <p:extLst>
      <p:ext uri="{BB962C8B-B14F-4D97-AF65-F5344CB8AC3E}">
        <p14:creationId xmlns:p14="http://schemas.microsoft.com/office/powerpoint/2010/main" val="34461659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39559" y="1199754"/>
            <a:ext cx="7910062" cy="5170647"/>
          </a:xfrm>
          <a:prstGeom prst="rect">
            <a:avLst/>
          </a:prstGeom>
          <a:noFill/>
        </p:spPr>
        <p:txBody>
          <a:bodyPr wrap="square" rtlCol="0">
            <a:spAutoFit/>
          </a:bodyPr>
          <a:lstStyle/>
          <a:p>
            <a:r>
              <a:rPr lang="fr-FR" sz="2400" b="1" dirty="0" smtClean="0">
                <a:solidFill>
                  <a:srgbClr val="000000"/>
                </a:solidFill>
              </a:rPr>
              <a:t>Situation financière		2018        2019		2020	</a:t>
            </a:r>
            <a:r>
              <a:rPr lang="fr-FR" sz="2400" b="1" dirty="0" smtClean="0">
                <a:solidFill>
                  <a:schemeClr val="tx1">
                    <a:lumMod val="50000"/>
                    <a:lumOff val="50000"/>
                  </a:schemeClr>
                </a:solidFill>
              </a:rPr>
              <a:t>2021(09)</a:t>
            </a:r>
          </a:p>
          <a:p>
            <a:endParaRPr lang="fr-FR" b="1" dirty="0" smtClean="0">
              <a:solidFill>
                <a:srgbClr val="000000"/>
              </a:solidFill>
            </a:endParaRPr>
          </a:p>
          <a:p>
            <a:r>
              <a:rPr lang="fr-FR" dirty="0" smtClean="0">
                <a:solidFill>
                  <a:srgbClr val="000000"/>
                </a:solidFill>
              </a:rPr>
              <a:t>Adhésions, dons			        2402,61	    1284,00	1598,08     </a:t>
            </a:r>
            <a:r>
              <a:rPr lang="fr-FR" dirty="0" smtClean="0">
                <a:solidFill>
                  <a:srgbClr val="7F7F7F"/>
                </a:solidFill>
              </a:rPr>
              <a:t>1118,65</a:t>
            </a:r>
          </a:p>
          <a:p>
            <a:r>
              <a:rPr lang="fr-FR" dirty="0" smtClean="0">
                <a:solidFill>
                  <a:srgbClr val="000000"/>
                </a:solidFill>
              </a:rPr>
              <a:t>stages						 570,00	</a:t>
            </a:r>
            <a:r>
              <a:rPr lang="fr-FR" dirty="0">
                <a:solidFill>
                  <a:srgbClr val="000000"/>
                </a:solidFill>
              </a:rPr>
              <a:t> </a:t>
            </a:r>
            <a:r>
              <a:rPr lang="fr-FR" dirty="0" smtClean="0">
                <a:solidFill>
                  <a:srgbClr val="000000"/>
                </a:solidFill>
              </a:rPr>
              <a:t>   1297,00	       0,00</a:t>
            </a:r>
          </a:p>
          <a:p>
            <a:r>
              <a:rPr lang="fr-FR" dirty="0" smtClean="0">
                <a:solidFill>
                  <a:srgbClr val="000000"/>
                </a:solidFill>
              </a:rPr>
              <a:t>Vente livres, catalogues  	        2714,50	</a:t>
            </a:r>
            <a:r>
              <a:rPr lang="fr-FR" dirty="0">
                <a:solidFill>
                  <a:srgbClr val="000000"/>
                </a:solidFill>
              </a:rPr>
              <a:t> </a:t>
            </a:r>
            <a:r>
              <a:rPr lang="fr-FR" dirty="0" smtClean="0">
                <a:solidFill>
                  <a:srgbClr val="000000"/>
                </a:solidFill>
              </a:rPr>
              <a:t>     437,24	1212,36	    </a:t>
            </a:r>
            <a:r>
              <a:rPr lang="fr-FR" dirty="0" smtClean="0">
                <a:solidFill>
                  <a:srgbClr val="7F7F7F"/>
                </a:solidFill>
              </a:rPr>
              <a:t>130,00</a:t>
            </a:r>
          </a:p>
          <a:p>
            <a:r>
              <a:rPr lang="fr-FR" dirty="0" smtClean="0">
                <a:solidFill>
                  <a:srgbClr val="000000"/>
                </a:solidFill>
              </a:rPr>
              <a:t>Subventions				</a:t>
            </a:r>
            <a:r>
              <a:rPr lang="fr-FR" dirty="0">
                <a:solidFill>
                  <a:srgbClr val="000000"/>
                </a:solidFill>
              </a:rPr>
              <a:t> </a:t>
            </a:r>
            <a:r>
              <a:rPr lang="fr-FR" dirty="0" smtClean="0">
                <a:solidFill>
                  <a:srgbClr val="000000"/>
                </a:solidFill>
              </a:rPr>
              <a:t>         200,00		   </a:t>
            </a:r>
          </a:p>
          <a:p>
            <a:r>
              <a:rPr lang="fr-FR" dirty="0" smtClean="0">
                <a:solidFill>
                  <a:srgbClr val="000000"/>
                </a:solidFill>
              </a:rPr>
              <a:t>				</a:t>
            </a:r>
            <a:r>
              <a:rPr lang="fr-FR" dirty="0">
                <a:solidFill>
                  <a:srgbClr val="000000"/>
                </a:solidFill>
              </a:rPr>
              <a:t>	</a:t>
            </a:r>
            <a:r>
              <a:rPr lang="fr-FR" b="1" dirty="0" smtClean="0">
                <a:solidFill>
                  <a:srgbClr val="000000"/>
                </a:solidFill>
              </a:rPr>
              <a:t>	</a:t>
            </a:r>
            <a:r>
              <a:rPr lang="fr-FR" b="1" dirty="0">
                <a:solidFill>
                  <a:srgbClr val="000000"/>
                </a:solidFill>
              </a:rPr>
              <a:t> </a:t>
            </a:r>
            <a:r>
              <a:rPr lang="fr-FR" b="1" dirty="0" smtClean="0">
                <a:solidFill>
                  <a:srgbClr val="000000"/>
                </a:solidFill>
              </a:rPr>
              <a:t>       5687,11	    3669,24	2810,44	  </a:t>
            </a:r>
            <a:r>
              <a:rPr lang="fr-FR" b="1" dirty="0" smtClean="0">
                <a:solidFill>
                  <a:srgbClr val="7F7F7F"/>
                </a:solidFill>
              </a:rPr>
              <a:t>1248,65</a:t>
            </a:r>
          </a:p>
          <a:p>
            <a:r>
              <a:rPr lang="fr-FR" b="1" dirty="0" smtClean="0">
                <a:solidFill>
                  <a:srgbClr val="000000"/>
                </a:solidFill>
              </a:rPr>
              <a:t>				</a:t>
            </a:r>
            <a:endParaRPr lang="fr-FR" b="1" dirty="0">
              <a:solidFill>
                <a:srgbClr val="000000"/>
              </a:solidFill>
            </a:endParaRPr>
          </a:p>
          <a:p>
            <a:r>
              <a:rPr lang="fr-FR" dirty="0" smtClean="0">
                <a:solidFill>
                  <a:srgbClr val="000000"/>
                </a:solidFill>
              </a:rPr>
              <a:t>achats </a:t>
            </a:r>
            <a:r>
              <a:rPr lang="fr-FR" dirty="0">
                <a:solidFill>
                  <a:srgbClr val="000000"/>
                </a:solidFill>
              </a:rPr>
              <a:t>livres		</a:t>
            </a:r>
            <a:r>
              <a:rPr lang="fr-FR" dirty="0" smtClean="0">
                <a:solidFill>
                  <a:srgbClr val="000000"/>
                </a:solidFill>
              </a:rPr>
              <a:t>		         1961,60	       			   100,00</a:t>
            </a:r>
          </a:p>
          <a:p>
            <a:r>
              <a:rPr lang="fr-FR" dirty="0" smtClean="0">
                <a:solidFill>
                  <a:srgbClr val="000000"/>
                </a:solidFill>
              </a:rPr>
              <a:t>coût </a:t>
            </a:r>
            <a:r>
              <a:rPr lang="fr-FR" dirty="0">
                <a:solidFill>
                  <a:srgbClr val="000000"/>
                </a:solidFill>
              </a:rPr>
              <a:t>des stages	</a:t>
            </a:r>
            <a:r>
              <a:rPr lang="fr-FR" dirty="0" smtClean="0">
                <a:solidFill>
                  <a:srgbClr val="000000"/>
                </a:solidFill>
              </a:rPr>
              <a:t>			  300,00		</a:t>
            </a:r>
          </a:p>
          <a:p>
            <a:r>
              <a:rPr lang="fr-FR" dirty="0" smtClean="0">
                <a:solidFill>
                  <a:srgbClr val="000000"/>
                </a:solidFill>
              </a:rPr>
              <a:t>Associations </a:t>
            </a:r>
            <a:r>
              <a:rPr lang="fr-FR" dirty="0">
                <a:solidFill>
                  <a:srgbClr val="000000"/>
                </a:solidFill>
              </a:rPr>
              <a:t>amies	</a:t>
            </a:r>
            <a:r>
              <a:rPr lang="fr-FR" dirty="0" smtClean="0">
                <a:solidFill>
                  <a:srgbClr val="000000"/>
                </a:solidFill>
              </a:rPr>
              <a:t>		           185,00	</a:t>
            </a:r>
            <a:r>
              <a:rPr lang="fr-FR" dirty="0">
                <a:solidFill>
                  <a:srgbClr val="000000"/>
                </a:solidFill>
              </a:rPr>
              <a:t> </a:t>
            </a:r>
            <a:r>
              <a:rPr lang="fr-FR" dirty="0" smtClean="0">
                <a:solidFill>
                  <a:srgbClr val="000000"/>
                </a:solidFill>
              </a:rPr>
              <a:t>      165,00	   210,00	      </a:t>
            </a:r>
            <a:r>
              <a:rPr lang="fr-FR" dirty="0" smtClean="0">
                <a:solidFill>
                  <a:srgbClr val="7F7F7F"/>
                </a:solidFill>
              </a:rPr>
              <a:t>60,00</a:t>
            </a:r>
          </a:p>
          <a:p>
            <a:r>
              <a:rPr lang="fr-FR" dirty="0" smtClean="0">
                <a:solidFill>
                  <a:srgbClr val="000000"/>
                </a:solidFill>
              </a:rPr>
              <a:t>catalogues </a:t>
            </a:r>
            <a:r>
              <a:rPr lang="fr-FR" dirty="0">
                <a:solidFill>
                  <a:srgbClr val="000000"/>
                </a:solidFill>
              </a:rPr>
              <a:t>et </a:t>
            </a:r>
            <a:r>
              <a:rPr lang="fr-FR" dirty="0" smtClean="0">
                <a:solidFill>
                  <a:srgbClr val="000000"/>
                </a:solidFill>
              </a:rPr>
              <a:t>impression	           345,60	       264,00    </a:t>
            </a:r>
          </a:p>
          <a:p>
            <a:r>
              <a:rPr lang="fr-FR" dirty="0" smtClean="0">
                <a:solidFill>
                  <a:srgbClr val="000000"/>
                </a:solidFill>
              </a:rPr>
              <a:t>Fournitures, poste, </a:t>
            </a:r>
            <a:r>
              <a:rPr lang="fr-FR" dirty="0" err="1" smtClean="0">
                <a:solidFill>
                  <a:srgbClr val="000000"/>
                </a:solidFill>
              </a:rPr>
              <a:t>déplacts</a:t>
            </a:r>
            <a:r>
              <a:rPr lang="fr-FR" dirty="0" smtClean="0">
                <a:solidFill>
                  <a:srgbClr val="000000"/>
                </a:solidFill>
              </a:rPr>
              <a:t>		1238,79	     2358,19	   391,85	   </a:t>
            </a:r>
            <a:r>
              <a:rPr lang="fr-FR" dirty="0" smtClean="0">
                <a:solidFill>
                  <a:srgbClr val="7F7F7F"/>
                </a:solidFill>
              </a:rPr>
              <a:t> 245,23</a:t>
            </a:r>
          </a:p>
          <a:p>
            <a:r>
              <a:rPr lang="fr-FR" b="1" dirty="0">
                <a:solidFill>
                  <a:srgbClr val="000000"/>
                </a:solidFill>
              </a:rPr>
              <a:t>				</a:t>
            </a:r>
            <a:r>
              <a:rPr lang="fr-FR" b="1" dirty="0" smtClean="0">
                <a:solidFill>
                  <a:srgbClr val="000000"/>
                </a:solidFill>
              </a:rPr>
              <a:t>	</a:t>
            </a:r>
            <a:r>
              <a:rPr lang="fr-FR" b="1" dirty="0">
                <a:solidFill>
                  <a:srgbClr val="000000"/>
                </a:solidFill>
              </a:rPr>
              <a:t>	</a:t>
            </a:r>
            <a:r>
              <a:rPr lang="fr-FR" b="1" dirty="0" smtClean="0">
                <a:solidFill>
                  <a:srgbClr val="000000"/>
                </a:solidFill>
              </a:rPr>
              <a:t>         4080,90 €     2787,19€	   701,85€	    </a:t>
            </a:r>
            <a:r>
              <a:rPr lang="fr-FR" b="1" dirty="0" smtClean="0">
                <a:solidFill>
                  <a:srgbClr val="7F7F7F"/>
                </a:solidFill>
              </a:rPr>
              <a:t>305,23</a:t>
            </a:r>
          </a:p>
          <a:p>
            <a:endParaRPr lang="fr-FR" sz="1000" b="1" dirty="0" smtClean="0">
              <a:solidFill>
                <a:srgbClr val="000000"/>
              </a:solidFill>
            </a:endParaRPr>
          </a:p>
          <a:p>
            <a:r>
              <a:rPr lang="fr-FR" b="1" dirty="0">
                <a:solidFill>
                  <a:srgbClr val="000000"/>
                </a:solidFill>
              </a:rPr>
              <a:t>	résultat		</a:t>
            </a:r>
            <a:r>
              <a:rPr lang="fr-FR" b="1" dirty="0" smtClean="0">
                <a:solidFill>
                  <a:srgbClr val="000000"/>
                </a:solidFill>
              </a:rPr>
              <a:t>		    </a:t>
            </a:r>
            <a:r>
              <a:rPr lang="fr-FR" b="1" dirty="0">
                <a:solidFill>
                  <a:srgbClr val="000000"/>
                </a:solidFill>
              </a:rPr>
              <a:t> </a:t>
            </a:r>
            <a:r>
              <a:rPr lang="fr-FR" b="1" dirty="0" smtClean="0">
                <a:solidFill>
                  <a:srgbClr val="000000"/>
                </a:solidFill>
              </a:rPr>
              <a:t>    </a:t>
            </a:r>
            <a:r>
              <a:rPr lang="fr-FR" b="1" dirty="0">
                <a:solidFill>
                  <a:srgbClr val="000000"/>
                </a:solidFill>
              </a:rPr>
              <a:t>1606,21 </a:t>
            </a:r>
            <a:r>
              <a:rPr lang="fr-FR" b="1" dirty="0" smtClean="0">
                <a:solidFill>
                  <a:srgbClr val="000000"/>
                </a:solidFill>
              </a:rPr>
              <a:t>€       882,05€	 2108,59€    </a:t>
            </a:r>
            <a:r>
              <a:rPr lang="fr-FR" b="1" dirty="0" smtClean="0">
                <a:solidFill>
                  <a:srgbClr val="7F7F7F"/>
                </a:solidFill>
              </a:rPr>
              <a:t>943,42€</a:t>
            </a:r>
          </a:p>
          <a:p>
            <a:r>
              <a:rPr lang="fr-FR" b="1" dirty="0">
                <a:solidFill>
                  <a:srgbClr val="000000"/>
                </a:solidFill>
              </a:rPr>
              <a:t>	</a:t>
            </a:r>
            <a:r>
              <a:rPr lang="fr-FR" b="1" dirty="0" smtClean="0">
                <a:solidFill>
                  <a:srgbClr val="000000"/>
                </a:solidFill>
              </a:rPr>
              <a:t>Trésorerie			        	5200,29 €     6225,34€	 8287,89€  </a:t>
            </a:r>
            <a:r>
              <a:rPr lang="fr-FR" b="1" dirty="0" smtClean="0">
                <a:solidFill>
                  <a:srgbClr val="7F7F7F"/>
                </a:solidFill>
              </a:rPr>
              <a:t>9074,29€</a:t>
            </a:r>
          </a:p>
          <a:p>
            <a:r>
              <a:rPr lang="fr-FR" b="1" dirty="0" smtClean="0">
                <a:solidFill>
                  <a:srgbClr val="000000"/>
                </a:solidFill>
              </a:rPr>
              <a:t>	livret				           620,14 €        622,97€	   624,39€    </a:t>
            </a:r>
            <a:r>
              <a:rPr lang="fr-FR" b="1" dirty="0" smtClean="0">
                <a:solidFill>
                  <a:srgbClr val="7F7F7F"/>
                </a:solidFill>
              </a:rPr>
              <a:t>624,39€</a:t>
            </a:r>
          </a:p>
        </p:txBody>
      </p:sp>
      <p:pic>
        <p:nvPicPr>
          <p:cNvPr id="4" name="Image 3"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5" name="Espace réservé du numéro de diapositive 4"/>
          <p:cNvSpPr>
            <a:spLocks noGrp="1"/>
          </p:cNvSpPr>
          <p:nvPr>
            <p:ph type="sldNum" sz="quarter" idx="12"/>
          </p:nvPr>
        </p:nvSpPr>
        <p:spPr/>
        <p:txBody>
          <a:bodyPr/>
          <a:lstStyle/>
          <a:p>
            <a:fld id="{8354228E-336A-C345-9EDE-63425FF2EB2C}" type="slidenum">
              <a:rPr lang="fr-FR" smtClean="0"/>
              <a:t>17</a:t>
            </a:fld>
            <a:endParaRPr lang="fr-FR"/>
          </a:p>
        </p:txBody>
      </p:sp>
    </p:spTree>
    <p:extLst>
      <p:ext uri="{BB962C8B-B14F-4D97-AF65-F5344CB8AC3E}">
        <p14:creationId xmlns:p14="http://schemas.microsoft.com/office/powerpoint/2010/main" val="226295814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92461" y="3034304"/>
            <a:ext cx="7910062" cy="830997"/>
          </a:xfrm>
          <a:prstGeom prst="rect">
            <a:avLst/>
          </a:prstGeom>
          <a:noFill/>
        </p:spPr>
        <p:txBody>
          <a:bodyPr wrap="square" rtlCol="0">
            <a:spAutoFit/>
          </a:bodyPr>
          <a:lstStyle/>
          <a:p>
            <a:r>
              <a:rPr lang="fr-FR" sz="2400" dirty="0" smtClean="0">
                <a:solidFill>
                  <a:srgbClr val="000000"/>
                </a:solidFill>
              </a:rPr>
              <a:t>Proposition d’affecter le résultat aux réserves </a:t>
            </a:r>
          </a:p>
          <a:p>
            <a:r>
              <a:rPr lang="fr-FR" sz="2400" dirty="0" smtClean="0">
                <a:solidFill>
                  <a:srgbClr val="000000"/>
                </a:solidFill>
              </a:rPr>
              <a:t>et de transférer 8000€ sur le livret.</a:t>
            </a:r>
            <a:endParaRPr lang="fr-FR" dirty="0" smtClean="0">
              <a:solidFill>
                <a:srgbClr val="000000"/>
              </a:solidFill>
            </a:endParaRPr>
          </a:p>
        </p:txBody>
      </p:sp>
      <p:pic>
        <p:nvPicPr>
          <p:cNvPr id="4" name="Image 3"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5" name="Espace réservé du numéro de diapositive 4"/>
          <p:cNvSpPr>
            <a:spLocks noGrp="1"/>
          </p:cNvSpPr>
          <p:nvPr>
            <p:ph type="sldNum" sz="quarter" idx="12"/>
          </p:nvPr>
        </p:nvSpPr>
        <p:spPr/>
        <p:txBody>
          <a:bodyPr/>
          <a:lstStyle/>
          <a:p>
            <a:fld id="{8354228E-336A-C345-9EDE-63425FF2EB2C}" type="slidenum">
              <a:rPr lang="fr-FR" smtClean="0"/>
              <a:t>18</a:t>
            </a:fld>
            <a:endParaRPr lang="fr-FR"/>
          </a:p>
        </p:txBody>
      </p:sp>
    </p:spTree>
    <p:extLst>
      <p:ext uri="{BB962C8B-B14F-4D97-AF65-F5344CB8AC3E}">
        <p14:creationId xmlns:p14="http://schemas.microsoft.com/office/powerpoint/2010/main" val="175477523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81445" y="1662070"/>
            <a:ext cx="8105355" cy="3046988"/>
          </a:xfrm>
          <a:prstGeom prst="rect">
            <a:avLst/>
          </a:prstGeom>
          <a:noFill/>
        </p:spPr>
        <p:txBody>
          <a:bodyPr wrap="square" rtlCol="0">
            <a:spAutoFit/>
          </a:bodyPr>
          <a:lstStyle/>
          <a:p>
            <a:r>
              <a:rPr lang="fr-FR" sz="2400" dirty="0" smtClean="0"/>
              <a:t>Le siège est actuellement chez Alain Benoist ex secrétaire qui a démissionné et n’a pas souhaité rester membre de l’association.</a:t>
            </a:r>
          </a:p>
          <a:p>
            <a:endParaRPr lang="fr-FR" sz="2400" dirty="0"/>
          </a:p>
          <a:p>
            <a:r>
              <a:rPr lang="fr-FR" sz="2400" dirty="0" smtClean="0"/>
              <a:t>Proposition est faite de déplacer le siège chez André </a:t>
            </a:r>
            <a:r>
              <a:rPr lang="fr-FR" sz="2400" dirty="0" err="1" smtClean="0"/>
              <a:t>Chandesris</a:t>
            </a:r>
            <a:endParaRPr lang="fr-FR" sz="2400" dirty="0" smtClean="0"/>
          </a:p>
          <a:p>
            <a:endParaRPr lang="fr-FR" sz="2400" dirty="0"/>
          </a:p>
          <a:p>
            <a:r>
              <a:rPr lang="fr-FR" sz="2400" dirty="0" smtClean="0"/>
              <a:t>Sachant que l’adresse de fonctionnement reste la mienne pour le moment.</a:t>
            </a:r>
            <a:endParaRPr lang="fr-FR" sz="2400" dirty="0"/>
          </a:p>
        </p:txBody>
      </p:sp>
      <p:pic>
        <p:nvPicPr>
          <p:cNvPr id="2" name="Image 1"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19</a:t>
            </a:fld>
            <a:endParaRPr lang="fr-FR"/>
          </a:p>
        </p:txBody>
      </p:sp>
    </p:spTree>
    <p:extLst>
      <p:ext uri="{BB962C8B-B14F-4D97-AF65-F5344CB8AC3E}">
        <p14:creationId xmlns:p14="http://schemas.microsoft.com/office/powerpoint/2010/main" val="6919293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658462" y="1709110"/>
            <a:ext cx="8105355" cy="3785652"/>
          </a:xfrm>
          <a:prstGeom prst="rect">
            <a:avLst/>
          </a:prstGeom>
          <a:noFill/>
        </p:spPr>
        <p:txBody>
          <a:bodyPr wrap="square" rtlCol="0">
            <a:spAutoFit/>
          </a:bodyPr>
          <a:lstStyle/>
          <a:p>
            <a:endParaRPr lang="fr-FR" sz="2400" dirty="0" smtClean="0"/>
          </a:p>
          <a:p>
            <a:r>
              <a:rPr lang="fr-FR" sz="2400" dirty="0" smtClean="0"/>
              <a:t>10h à 12h15 assemblée générale</a:t>
            </a:r>
          </a:p>
          <a:p>
            <a:endParaRPr lang="fr-FR" sz="2400" dirty="0"/>
          </a:p>
          <a:p>
            <a:r>
              <a:rPr lang="fr-FR" sz="2400" dirty="0" smtClean="0"/>
              <a:t>12h30 repas à la Brasserie de Cruas</a:t>
            </a:r>
          </a:p>
          <a:p>
            <a:endParaRPr lang="fr-FR" sz="2400" dirty="0"/>
          </a:p>
          <a:p>
            <a:r>
              <a:rPr lang="fr-FR" sz="2400" dirty="0" smtClean="0"/>
              <a:t>14h30 visite guidée de l’abbatiale</a:t>
            </a:r>
          </a:p>
          <a:p>
            <a:endParaRPr lang="fr-FR" sz="2400" dirty="0"/>
          </a:p>
          <a:p>
            <a:r>
              <a:rPr lang="fr-FR" sz="2400" dirty="0" smtClean="0"/>
              <a:t>15h30 visite du vieux village</a:t>
            </a:r>
          </a:p>
          <a:p>
            <a:endParaRPr lang="fr-FR" sz="2400" dirty="0"/>
          </a:p>
          <a:p>
            <a:r>
              <a:rPr lang="fr-FR" sz="2400" dirty="0" smtClean="0"/>
              <a:t>17h environ fin de la journée</a:t>
            </a:r>
            <a:endParaRPr lang="fr-FR" sz="2400" dirty="0"/>
          </a:p>
        </p:txBody>
      </p:sp>
      <p:pic>
        <p:nvPicPr>
          <p:cNvPr id="2" name="Image 1"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2</a:t>
            </a:fld>
            <a:endParaRPr lang="fr-FR"/>
          </a:p>
        </p:txBody>
      </p:sp>
    </p:spTree>
    <p:extLst>
      <p:ext uri="{BB962C8B-B14F-4D97-AF65-F5344CB8AC3E}">
        <p14:creationId xmlns:p14="http://schemas.microsoft.com/office/powerpoint/2010/main" val="164549727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81445" y="3418220"/>
            <a:ext cx="8105355" cy="584776"/>
          </a:xfrm>
          <a:prstGeom prst="rect">
            <a:avLst/>
          </a:prstGeom>
          <a:noFill/>
        </p:spPr>
        <p:txBody>
          <a:bodyPr wrap="square" rtlCol="0">
            <a:spAutoFit/>
          </a:bodyPr>
          <a:lstStyle/>
          <a:p>
            <a:pPr algn="ctr"/>
            <a:r>
              <a:rPr lang="fr-FR" sz="3200" dirty="0" smtClean="0"/>
              <a:t>Confirmation du CA et du Bureau</a:t>
            </a:r>
            <a:endParaRPr lang="fr-FR" sz="3200" dirty="0"/>
          </a:p>
        </p:txBody>
      </p:sp>
      <p:pic>
        <p:nvPicPr>
          <p:cNvPr id="2" name="Image 1"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20</a:t>
            </a:fld>
            <a:endParaRPr lang="fr-FR"/>
          </a:p>
        </p:txBody>
      </p:sp>
    </p:spTree>
    <p:extLst>
      <p:ext uri="{BB962C8B-B14F-4D97-AF65-F5344CB8AC3E}">
        <p14:creationId xmlns:p14="http://schemas.microsoft.com/office/powerpoint/2010/main" val="30418630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559" y="1350301"/>
            <a:ext cx="7202658" cy="923330"/>
          </a:xfrm>
          <a:prstGeom prst="rect">
            <a:avLst/>
          </a:prstGeom>
        </p:spPr>
        <p:txBody>
          <a:bodyPr wrap="square">
            <a:spAutoFit/>
          </a:bodyPr>
          <a:lstStyle/>
          <a:p>
            <a:endParaRPr lang="fr-FR" dirty="0" smtClean="0"/>
          </a:p>
          <a:p>
            <a:endParaRPr lang="fr-FR" dirty="0" smtClean="0"/>
          </a:p>
          <a:p>
            <a:endParaRPr lang="fr-FR" dirty="0"/>
          </a:p>
        </p:txBody>
      </p:sp>
      <p:sp>
        <p:nvSpPr>
          <p:cNvPr id="3" name="ZoneTexte 2"/>
          <p:cNvSpPr txBox="1"/>
          <p:nvPr/>
        </p:nvSpPr>
        <p:spPr>
          <a:xfrm>
            <a:off x="547577" y="1493480"/>
            <a:ext cx="8139223" cy="4093428"/>
          </a:xfrm>
          <a:prstGeom prst="rect">
            <a:avLst/>
          </a:prstGeom>
          <a:noFill/>
        </p:spPr>
        <p:txBody>
          <a:bodyPr wrap="square" rtlCol="0">
            <a:spAutoFit/>
          </a:bodyPr>
          <a:lstStyle/>
          <a:p>
            <a:r>
              <a:rPr lang="fr-FR" sz="2400" b="1" dirty="0" smtClean="0">
                <a:solidFill>
                  <a:srgbClr val="000000"/>
                </a:solidFill>
              </a:rPr>
              <a:t>Conseil d’Administration 				Bureau actuel</a:t>
            </a:r>
            <a:r>
              <a:rPr lang="fr-FR" dirty="0" smtClean="0">
                <a:solidFill>
                  <a:srgbClr val="000000"/>
                </a:solidFill>
              </a:rPr>
              <a:t>:</a:t>
            </a:r>
          </a:p>
          <a:p>
            <a:endParaRPr lang="fr-FR" dirty="0">
              <a:solidFill>
                <a:srgbClr val="000000"/>
              </a:solidFill>
            </a:endParaRPr>
          </a:p>
          <a:p>
            <a:r>
              <a:rPr lang="fr-FR" sz="2000" dirty="0" smtClean="0">
                <a:solidFill>
                  <a:srgbClr val="000000"/>
                </a:solidFill>
              </a:rPr>
              <a:t>Léon Charreyre</a:t>
            </a:r>
          </a:p>
          <a:p>
            <a:r>
              <a:rPr lang="fr-FR" sz="2000" dirty="0" smtClean="0">
                <a:solidFill>
                  <a:srgbClr val="000000"/>
                </a:solidFill>
              </a:rPr>
              <a:t>Jacques Julien</a:t>
            </a:r>
          </a:p>
          <a:p>
            <a:r>
              <a:rPr lang="fr-FR" sz="2000" dirty="0" smtClean="0">
                <a:solidFill>
                  <a:srgbClr val="000000"/>
                </a:solidFill>
              </a:rPr>
              <a:t>Bernard Leborne							Bernard leborne (président)</a:t>
            </a:r>
          </a:p>
          <a:p>
            <a:r>
              <a:rPr lang="fr-FR" sz="2000" dirty="0" smtClean="0">
                <a:solidFill>
                  <a:srgbClr val="000000"/>
                </a:solidFill>
              </a:rPr>
              <a:t>Denis Maraval</a:t>
            </a:r>
          </a:p>
          <a:p>
            <a:r>
              <a:rPr lang="fr-FR" sz="2000" dirty="0" smtClean="0">
                <a:solidFill>
                  <a:srgbClr val="000000"/>
                </a:solidFill>
              </a:rPr>
              <a:t>André </a:t>
            </a:r>
            <a:r>
              <a:rPr lang="fr-FR" sz="2000" dirty="0" err="1" smtClean="0">
                <a:solidFill>
                  <a:srgbClr val="000000"/>
                </a:solidFill>
              </a:rPr>
              <a:t>Chandesris</a:t>
            </a:r>
            <a:r>
              <a:rPr lang="fr-FR" sz="2000" dirty="0" smtClean="0">
                <a:solidFill>
                  <a:srgbClr val="000000"/>
                </a:solidFill>
              </a:rPr>
              <a:t>							André </a:t>
            </a:r>
            <a:r>
              <a:rPr lang="fr-FR" sz="2000" dirty="0" err="1" smtClean="0">
                <a:solidFill>
                  <a:srgbClr val="000000"/>
                </a:solidFill>
              </a:rPr>
              <a:t>Chandesris</a:t>
            </a:r>
            <a:r>
              <a:rPr lang="fr-FR" sz="2000" dirty="0" smtClean="0">
                <a:solidFill>
                  <a:srgbClr val="000000"/>
                </a:solidFill>
              </a:rPr>
              <a:t> (trésorier)</a:t>
            </a:r>
          </a:p>
          <a:p>
            <a:r>
              <a:rPr lang="fr-FR" sz="2000" dirty="0" smtClean="0">
                <a:solidFill>
                  <a:srgbClr val="000000"/>
                </a:solidFill>
              </a:rPr>
              <a:t>Jean Michel </a:t>
            </a:r>
            <a:r>
              <a:rPr lang="fr-FR" sz="2000" dirty="0" err="1" smtClean="0">
                <a:solidFill>
                  <a:srgbClr val="000000"/>
                </a:solidFill>
              </a:rPr>
              <a:t>Marlier</a:t>
            </a:r>
            <a:endParaRPr lang="fr-FR" sz="2000" dirty="0" smtClean="0">
              <a:solidFill>
                <a:srgbClr val="000000"/>
              </a:solidFill>
            </a:endParaRPr>
          </a:p>
          <a:p>
            <a:r>
              <a:rPr lang="fr-FR" sz="2000" dirty="0" smtClean="0">
                <a:solidFill>
                  <a:srgbClr val="000000"/>
                </a:solidFill>
              </a:rPr>
              <a:t>Philippe </a:t>
            </a:r>
            <a:r>
              <a:rPr lang="fr-FR" sz="2000" dirty="0" err="1" smtClean="0">
                <a:solidFill>
                  <a:srgbClr val="000000"/>
                </a:solidFill>
              </a:rPr>
              <a:t>Garel</a:t>
            </a:r>
            <a:endParaRPr lang="fr-FR" sz="2000" dirty="0" smtClean="0">
              <a:solidFill>
                <a:srgbClr val="000000"/>
              </a:solidFill>
            </a:endParaRPr>
          </a:p>
          <a:p>
            <a:r>
              <a:rPr lang="fr-FR" sz="2000" dirty="0" smtClean="0">
                <a:solidFill>
                  <a:srgbClr val="000000"/>
                </a:solidFill>
              </a:rPr>
              <a:t>Nathalie </a:t>
            </a:r>
            <a:r>
              <a:rPr lang="fr-FR" sz="2000" dirty="0" err="1" smtClean="0">
                <a:solidFill>
                  <a:srgbClr val="000000"/>
                </a:solidFill>
              </a:rPr>
              <a:t>Vietdepaule</a:t>
            </a:r>
            <a:r>
              <a:rPr lang="fr-FR" sz="2000" dirty="0" smtClean="0">
                <a:solidFill>
                  <a:srgbClr val="000000"/>
                </a:solidFill>
              </a:rPr>
              <a:t>						secrétaire générale</a:t>
            </a:r>
          </a:p>
          <a:p>
            <a:r>
              <a:rPr lang="fr-FR" sz="2000" dirty="0" smtClean="0">
                <a:solidFill>
                  <a:srgbClr val="000000"/>
                </a:solidFill>
              </a:rPr>
              <a:t>Jean Pierre </a:t>
            </a:r>
            <a:r>
              <a:rPr lang="fr-FR" sz="2000" dirty="0" err="1" smtClean="0">
                <a:solidFill>
                  <a:srgbClr val="000000"/>
                </a:solidFill>
              </a:rPr>
              <a:t>Willot</a:t>
            </a:r>
            <a:r>
              <a:rPr lang="fr-FR" sz="2000" dirty="0" smtClean="0">
                <a:solidFill>
                  <a:srgbClr val="000000"/>
                </a:solidFill>
              </a:rPr>
              <a:t>							conseils aux adhérents </a:t>
            </a:r>
          </a:p>
          <a:p>
            <a:endParaRPr lang="fr-FR" sz="2000" dirty="0">
              <a:solidFill>
                <a:srgbClr val="000000"/>
              </a:solidFill>
            </a:endParaRPr>
          </a:p>
          <a:p>
            <a:endParaRPr lang="fr-FR" dirty="0">
              <a:solidFill>
                <a:srgbClr val="000000"/>
              </a:solidFill>
            </a:endParaRPr>
          </a:p>
        </p:txBody>
      </p:sp>
      <p:pic>
        <p:nvPicPr>
          <p:cNvPr id="5" name="Image 4"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21</a:t>
            </a:fld>
            <a:endParaRPr lang="fr-FR"/>
          </a:p>
        </p:txBody>
      </p:sp>
    </p:spTree>
    <p:extLst>
      <p:ext uri="{BB962C8B-B14F-4D97-AF65-F5344CB8AC3E}">
        <p14:creationId xmlns:p14="http://schemas.microsoft.com/office/powerpoint/2010/main" val="131704483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559" y="1350301"/>
            <a:ext cx="7202658" cy="923330"/>
          </a:xfrm>
          <a:prstGeom prst="rect">
            <a:avLst/>
          </a:prstGeom>
        </p:spPr>
        <p:txBody>
          <a:bodyPr wrap="square">
            <a:spAutoFit/>
          </a:bodyPr>
          <a:lstStyle/>
          <a:p>
            <a:endParaRPr lang="fr-FR" dirty="0" smtClean="0"/>
          </a:p>
          <a:p>
            <a:endParaRPr lang="fr-FR" dirty="0" smtClean="0"/>
          </a:p>
          <a:p>
            <a:endParaRPr lang="fr-FR" dirty="0"/>
          </a:p>
        </p:txBody>
      </p:sp>
      <p:sp>
        <p:nvSpPr>
          <p:cNvPr id="3" name="ZoneTexte 2"/>
          <p:cNvSpPr txBox="1"/>
          <p:nvPr/>
        </p:nvSpPr>
        <p:spPr>
          <a:xfrm>
            <a:off x="547577" y="1493480"/>
            <a:ext cx="8139223" cy="3508653"/>
          </a:xfrm>
          <a:prstGeom prst="rect">
            <a:avLst/>
          </a:prstGeom>
          <a:noFill/>
        </p:spPr>
        <p:txBody>
          <a:bodyPr wrap="square" rtlCol="0">
            <a:spAutoFit/>
          </a:bodyPr>
          <a:lstStyle/>
          <a:p>
            <a:r>
              <a:rPr lang="fr-FR" sz="2400" b="1" dirty="0" smtClean="0">
                <a:solidFill>
                  <a:srgbClr val="000000"/>
                </a:solidFill>
              </a:rPr>
              <a:t>Fonctionnement de l’équipe</a:t>
            </a:r>
            <a:endParaRPr lang="fr-FR" sz="2000" dirty="0" smtClean="0">
              <a:solidFill>
                <a:srgbClr val="000000"/>
              </a:solidFill>
            </a:endParaRPr>
          </a:p>
          <a:p>
            <a:endParaRPr lang="fr-FR" sz="2000" dirty="0">
              <a:solidFill>
                <a:srgbClr val="000000"/>
              </a:solidFill>
            </a:endParaRPr>
          </a:p>
          <a:p>
            <a:endParaRPr lang="fr-FR" sz="2000" dirty="0" smtClean="0">
              <a:solidFill>
                <a:srgbClr val="000000"/>
              </a:solidFill>
            </a:endParaRPr>
          </a:p>
          <a:p>
            <a:r>
              <a:rPr lang="fr-FR" sz="2000" dirty="0" smtClean="0">
                <a:solidFill>
                  <a:srgbClr val="000000"/>
                </a:solidFill>
              </a:rPr>
              <a:t>Nécessité de renforcer l’équipe opérationnelle en particulier avec une distribution géographique sur tout le département pour les visites conseil.</a:t>
            </a:r>
          </a:p>
          <a:p>
            <a:endParaRPr lang="fr-FR" sz="2000" dirty="0">
              <a:solidFill>
                <a:srgbClr val="000000"/>
              </a:solidFill>
            </a:endParaRPr>
          </a:p>
          <a:p>
            <a:r>
              <a:rPr lang="fr-FR" sz="2000" dirty="0" smtClean="0">
                <a:solidFill>
                  <a:srgbClr val="000000"/>
                </a:solidFill>
              </a:rPr>
              <a:t>Nécessité de revenir à une équipe ardéchoise, en particulier pour la présidence</a:t>
            </a:r>
            <a:r>
              <a:rPr lang="is-IS" sz="2000" dirty="0" smtClean="0">
                <a:solidFill>
                  <a:srgbClr val="000000"/>
                </a:solidFill>
              </a:rPr>
              <a:t>…</a:t>
            </a:r>
            <a:r>
              <a:rPr lang="fr-FR" sz="2000" dirty="0" smtClean="0">
                <a:solidFill>
                  <a:srgbClr val="000000"/>
                </a:solidFill>
              </a:rPr>
              <a:t>  </a:t>
            </a:r>
          </a:p>
          <a:p>
            <a:endParaRPr lang="fr-FR" sz="2000" dirty="0">
              <a:solidFill>
                <a:srgbClr val="000000"/>
              </a:solidFill>
            </a:endParaRPr>
          </a:p>
          <a:p>
            <a:r>
              <a:rPr lang="fr-FR" sz="2000" dirty="0" smtClean="0">
                <a:solidFill>
                  <a:srgbClr val="000000"/>
                </a:solidFill>
              </a:rPr>
              <a:t>Approfondir la coopération avec les équipes de la Fondation </a:t>
            </a:r>
            <a:r>
              <a:rPr lang="fr-FR" sz="2000" smtClean="0">
                <a:solidFill>
                  <a:srgbClr val="000000"/>
                </a:solidFill>
              </a:rPr>
              <a:t>du Patrimoine.</a:t>
            </a:r>
            <a:endParaRPr lang="fr-FR" sz="2000" dirty="0" smtClean="0">
              <a:solidFill>
                <a:srgbClr val="000000"/>
              </a:solidFill>
            </a:endParaRPr>
          </a:p>
          <a:p>
            <a:endParaRPr lang="fr-FR" dirty="0">
              <a:solidFill>
                <a:srgbClr val="000000"/>
              </a:solidFill>
            </a:endParaRPr>
          </a:p>
        </p:txBody>
      </p:sp>
      <p:pic>
        <p:nvPicPr>
          <p:cNvPr id="5" name="Image 4"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22</a:t>
            </a:fld>
            <a:endParaRPr lang="fr-FR"/>
          </a:p>
        </p:txBody>
      </p:sp>
    </p:spTree>
    <p:extLst>
      <p:ext uri="{BB962C8B-B14F-4D97-AF65-F5344CB8AC3E}">
        <p14:creationId xmlns:p14="http://schemas.microsoft.com/office/powerpoint/2010/main" val="245747724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54C307F-8F74-5241-9F13-E9F00E09EDD5}" type="slidenum">
              <a:rPr lang="fr-FR" sz="1200">
                <a:solidFill>
                  <a:srgbClr val="898989"/>
                </a:solidFill>
                <a:latin typeface="Calibri" charset="0"/>
              </a:rPr>
              <a:pPr eaLnBrk="1" hangingPunct="1"/>
              <a:t>23</a:t>
            </a:fld>
            <a:endParaRPr lang="fr-FR" sz="1200">
              <a:solidFill>
                <a:srgbClr val="898989"/>
              </a:solidFill>
              <a:latin typeface="Calibri" charset="0"/>
            </a:endParaRPr>
          </a:p>
        </p:txBody>
      </p:sp>
      <p:sp>
        <p:nvSpPr>
          <p:cNvPr id="59396"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59397" name="ZoneTexte 1"/>
          <p:cNvSpPr txBox="1">
            <a:spLocks noChangeArrowheads="1"/>
          </p:cNvSpPr>
          <p:nvPr/>
        </p:nvSpPr>
        <p:spPr bwMode="auto">
          <a:xfrm>
            <a:off x="1282730" y="1832379"/>
            <a:ext cx="6905005" cy="415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dirty="0" smtClean="0"/>
              <a:t>Approbation du rapport moral 2019 et 2020?</a:t>
            </a:r>
          </a:p>
          <a:p>
            <a:pPr eaLnBrk="1" hangingPunct="1"/>
            <a:endParaRPr lang="fr-FR" dirty="0"/>
          </a:p>
          <a:p>
            <a:pPr eaLnBrk="1" hangingPunct="1"/>
            <a:r>
              <a:rPr lang="fr-FR" dirty="0" smtClean="0"/>
              <a:t>Approbation des comptes 2019 et 2020?</a:t>
            </a:r>
          </a:p>
          <a:p>
            <a:pPr eaLnBrk="1" hangingPunct="1"/>
            <a:endParaRPr lang="fr-FR" dirty="0"/>
          </a:p>
          <a:p>
            <a:pPr eaLnBrk="1" hangingPunct="1"/>
            <a:r>
              <a:rPr lang="fr-FR" dirty="0" smtClean="0"/>
              <a:t>Affectation du résultat aux réserves?</a:t>
            </a:r>
          </a:p>
          <a:p>
            <a:pPr eaLnBrk="1" hangingPunct="1"/>
            <a:endParaRPr lang="fr-FR" dirty="0"/>
          </a:p>
          <a:p>
            <a:pPr eaLnBrk="1" hangingPunct="1"/>
            <a:r>
              <a:rPr lang="fr-FR" dirty="0" smtClean="0"/>
              <a:t>Approbation du transfert sur le livret?</a:t>
            </a:r>
          </a:p>
          <a:p>
            <a:pPr eaLnBrk="1" hangingPunct="1"/>
            <a:endParaRPr lang="fr-FR" dirty="0"/>
          </a:p>
          <a:p>
            <a:pPr eaLnBrk="1" hangingPunct="1"/>
            <a:r>
              <a:rPr lang="fr-FR" dirty="0" smtClean="0"/>
              <a:t>Approbation du changement d’adresse du siège?</a:t>
            </a:r>
          </a:p>
          <a:p>
            <a:pPr eaLnBrk="1" hangingPunct="1"/>
            <a:endParaRPr lang="fr-FR" dirty="0"/>
          </a:p>
          <a:p>
            <a:pPr eaLnBrk="1" hangingPunct="1"/>
            <a:r>
              <a:rPr lang="fr-FR" dirty="0" smtClean="0"/>
              <a:t>Confirmation du CA et du Bureau?</a:t>
            </a:r>
            <a:endParaRPr lang="fr-FR" dirty="0"/>
          </a:p>
        </p:txBody>
      </p:sp>
      <p:sp>
        <p:nvSpPr>
          <p:cNvPr id="7" name="ZoneTexte 6"/>
          <p:cNvSpPr txBox="1"/>
          <p:nvPr/>
        </p:nvSpPr>
        <p:spPr>
          <a:xfrm>
            <a:off x="2186521" y="181335"/>
            <a:ext cx="4854364" cy="461665"/>
          </a:xfrm>
          <a:prstGeom prst="rect">
            <a:avLst/>
          </a:prstGeom>
          <a:noFill/>
        </p:spPr>
        <p:txBody>
          <a:bodyPr wrap="none" rtlCol="0">
            <a:spAutoFit/>
          </a:bodyPr>
          <a:lstStyle/>
          <a:p>
            <a:r>
              <a:rPr lang="fr-FR" sz="2400" b="1" dirty="0" smtClean="0">
                <a:solidFill>
                  <a:srgbClr val="46801F"/>
                </a:solidFill>
                <a:latin typeface="Lucida Bright"/>
                <a:cs typeface="Lucida Bright"/>
              </a:rPr>
              <a:t>Maisons Paysannes d’Ardèche</a:t>
            </a:r>
            <a:endParaRPr lang="fr-FR" sz="2400" b="1" dirty="0">
              <a:solidFill>
                <a:srgbClr val="46801F"/>
              </a:solidFill>
              <a:latin typeface="Lucida Bright"/>
              <a:cs typeface="Lucida Bright"/>
            </a:endParaRPr>
          </a:p>
        </p:txBody>
      </p:sp>
      <p:pic>
        <p:nvPicPr>
          <p:cNvPr id="8" name="Image 7" descr="mp_ardech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409372365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0F57EF0-3DCC-8D44-BFB3-4FEF35D740F0}" type="slidenum">
              <a:rPr lang="fr-FR" sz="1200">
                <a:solidFill>
                  <a:srgbClr val="898989"/>
                </a:solidFill>
                <a:latin typeface="Calibri" charset="0"/>
              </a:rPr>
              <a:pPr eaLnBrk="1" hangingPunct="1"/>
              <a:t>24</a:t>
            </a:fld>
            <a:endParaRPr lang="fr-FR" sz="1200">
              <a:solidFill>
                <a:srgbClr val="898989"/>
              </a:solidFill>
              <a:latin typeface="Calibri" charset="0"/>
            </a:endParaRPr>
          </a:p>
        </p:txBody>
      </p:sp>
      <p:sp>
        <p:nvSpPr>
          <p:cNvPr id="55300" name="Rectangle 2"/>
          <p:cNvSpPr>
            <a:spLocks noChangeArrowheads="1"/>
          </p:cNvSpPr>
          <p:nvPr/>
        </p:nvSpPr>
        <p:spPr bwMode="auto">
          <a:xfrm rot="10800000" flipV="1">
            <a:off x="0" y="3309938"/>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49263" eaLnBrk="0" hangingPunct="0"/>
            <a:endParaRPr lang="fr-FR">
              <a:latin typeface="Calibri" charset="0"/>
            </a:endParaRPr>
          </a:p>
          <a:p>
            <a:pPr indent="449263" eaLnBrk="0" hangingPunct="0">
              <a:buFont typeface="Arial" charset="0"/>
              <a:buChar char="•"/>
            </a:pPr>
            <a:endParaRPr lang="fr-FR">
              <a:latin typeface="Calibri" charset="0"/>
            </a:endParaRPr>
          </a:p>
          <a:p>
            <a:pPr indent="449263" eaLnBrk="0" hangingPunct="0"/>
            <a:endParaRPr lang="fr-FR"/>
          </a:p>
        </p:txBody>
      </p:sp>
      <p:sp>
        <p:nvSpPr>
          <p:cNvPr id="55301" name="ZoneTexte 5"/>
          <p:cNvSpPr txBox="1">
            <a:spLocks noChangeArrowheads="1"/>
          </p:cNvSpPr>
          <p:nvPr/>
        </p:nvSpPr>
        <p:spPr bwMode="auto">
          <a:xfrm>
            <a:off x="501685" y="3279591"/>
            <a:ext cx="83875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dirty="0" smtClean="0"/>
              <a:t>A votre disposition pour des questions </a:t>
            </a:r>
          </a:p>
          <a:p>
            <a:pPr algn="ctr" eaLnBrk="1" hangingPunct="1"/>
            <a:r>
              <a:rPr lang="fr-FR" dirty="0" smtClean="0"/>
              <a:t>avant d’aller déjeuner</a:t>
            </a:r>
            <a:endParaRPr lang="fr-FR" sz="1800" dirty="0" smtClean="0"/>
          </a:p>
          <a:p>
            <a:pPr algn="ctr" eaLnBrk="1" hangingPunct="1"/>
            <a:endParaRPr lang="fr-FR" sz="1800" dirty="0"/>
          </a:p>
          <a:p>
            <a:pPr algn="ctr" eaLnBrk="1" hangingPunct="1"/>
            <a:endParaRPr lang="fr-FR" sz="1800" dirty="0"/>
          </a:p>
        </p:txBody>
      </p:sp>
      <p:pic>
        <p:nvPicPr>
          <p:cNvPr id="7" name="Image 6" descr="mp_ardech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Tree>
    <p:extLst>
      <p:ext uri="{BB962C8B-B14F-4D97-AF65-F5344CB8AC3E}">
        <p14:creationId xmlns:p14="http://schemas.microsoft.com/office/powerpoint/2010/main" val="220721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658462" y="1709110"/>
            <a:ext cx="8105355" cy="2677656"/>
          </a:xfrm>
          <a:prstGeom prst="rect">
            <a:avLst/>
          </a:prstGeom>
          <a:noFill/>
        </p:spPr>
        <p:txBody>
          <a:bodyPr wrap="square" rtlCol="0">
            <a:spAutoFit/>
          </a:bodyPr>
          <a:lstStyle/>
          <a:p>
            <a:r>
              <a:rPr lang="fr-FR" sz="2400" dirty="0" smtClean="0"/>
              <a:t>Ordre du jour de l’Assemblée générale</a:t>
            </a:r>
          </a:p>
          <a:p>
            <a:endParaRPr lang="fr-FR" sz="2400" dirty="0"/>
          </a:p>
          <a:p>
            <a:r>
              <a:rPr lang="fr-FR" sz="2400" dirty="0" smtClean="0"/>
              <a:t>Présentation et approbation du rapport moral 2019 et 2020</a:t>
            </a:r>
          </a:p>
          <a:p>
            <a:r>
              <a:rPr lang="fr-FR" sz="2400" dirty="0" smtClean="0"/>
              <a:t>Présentation et approbation des comptes 2019 et 2020</a:t>
            </a:r>
          </a:p>
          <a:p>
            <a:r>
              <a:rPr lang="fr-FR" sz="2400" dirty="0" smtClean="0"/>
              <a:t>Approbation de l’affectation du résultat 2019 et 2020</a:t>
            </a:r>
          </a:p>
          <a:p>
            <a:r>
              <a:rPr lang="fr-FR" sz="2400" dirty="0" smtClean="0"/>
              <a:t>Présentation et approbation des projets pour 2021 et 2022</a:t>
            </a:r>
          </a:p>
          <a:p>
            <a:endParaRPr lang="fr-FR" sz="2400" dirty="0"/>
          </a:p>
        </p:txBody>
      </p:sp>
      <p:pic>
        <p:nvPicPr>
          <p:cNvPr id="2" name="Image 1"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3</a:t>
            </a:fld>
            <a:endParaRPr lang="fr-FR"/>
          </a:p>
        </p:txBody>
      </p:sp>
    </p:spTree>
    <p:extLst>
      <p:ext uri="{BB962C8B-B14F-4D97-AF65-F5344CB8AC3E}">
        <p14:creationId xmlns:p14="http://schemas.microsoft.com/office/powerpoint/2010/main" val="9985848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81445" y="3418220"/>
            <a:ext cx="8105355" cy="584776"/>
          </a:xfrm>
          <a:prstGeom prst="rect">
            <a:avLst/>
          </a:prstGeom>
          <a:noFill/>
        </p:spPr>
        <p:txBody>
          <a:bodyPr wrap="square" rtlCol="0">
            <a:spAutoFit/>
          </a:bodyPr>
          <a:lstStyle/>
          <a:p>
            <a:pPr algn="ctr"/>
            <a:r>
              <a:rPr lang="fr-FR" sz="3200" dirty="0" smtClean="0"/>
              <a:t>« Rapport moral »</a:t>
            </a:r>
            <a:endParaRPr lang="fr-FR" sz="3200" dirty="0"/>
          </a:p>
        </p:txBody>
      </p:sp>
      <p:pic>
        <p:nvPicPr>
          <p:cNvPr id="2" name="Image 1"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4" name="Espace réservé du numéro de diapositive 3"/>
          <p:cNvSpPr>
            <a:spLocks noGrp="1"/>
          </p:cNvSpPr>
          <p:nvPr>
            <p:ph type="sldNum" sz="quarter" idx="12"/>
          </p:nvPr>
        </p:nvSpPr>
        <p:spPr/>
        <p:txBody>
          <a:bodyPr/>
          <a:lstStyle/>
          <a:p>
            <a:fld id="{8354228E-336A-C345-9EDE-63425FF2EB2C}" type="slidenum">
              <a:rPr lang="fr-FR" smtClean="0"/>
              <a:t>4</a:t>
            </a:fld>
            <a:endParaRPr lang="fr-FR"/>
          </a:p>
        </p:txBody>
      </p:sp>
    </p:spTree>
    <p:extLst>
      <p:ext uri="{BB962C8B-B14F-4D97-AF65-F5344CB8AC3E}">
        <p14:creationId xmlns:p14="http://schemas.microsoft.com/office/powerpoint/2010/main" val="11916646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784" y="1343585"/>
            <a:ext cx="7948578" cy="4278094"/>
          </a:xfrm>
          <a:prstGeom prst="rect">
            <a:avLst/>
          </a:prstGeom>
          <a:noFill/>
        </p:spPr>
        <p:txBody>
          <a:bodyPr wrap="square" rtlCol="0">
            <a:spAutoFit/>
          </a:bodyPr>
          <a:lstStyle/>
          <a:p>
            <a:r>
              <a:rPr lang="fr-FR" sz="2400" u="sng" dirty="0" smtClean="0"/>
              <a:t>Présentation de l’exposition « Carlat » en 2019 et 2020</a:t>
            </a:r>
          </a:p>
          <a:p>
            <a:endParaRPr lang="fr-FR" sz="2400" dirty="0"/>
          </a:p>
          <a:p>
            <a:r>
              <a:rPr lang="fr-FR" sz="2000" dirty="0" smtClean="0"/>
              <a:t>Elle a été présentée </a:t>
            </a:r>
          </a:p>
          <a:p>
            <a:endParaRPr lang="fr-FR" sz="2000" dirty="0"/>
          </a:p>
          <a:p>
            <a:pPr marL="342900" indent="-342900">
              <a:buFontTx/>
              <a:buChar char="-"/>
            </a:pPr>
            <a:r>
              <a:rPr lang="fr-FR" sz="2000" dirty="0"/>
              <a:t>A</a:t>
            </a:r>
            <a:r>
              <a:rPr lang="fr-FR" sz="2000" dirty="0" smtClean="0"/>
              <a:t>ux Archives départementales  de juillet à octobre 2019</a:t>
            </a:r>
          </a:p>
          <a:p>
            <a:pPr marL="342900" indent="-342900">
              <a:buFontTx/>
              <a:buChar char="-"/>
            </a:pPr>
            <a:endParaRPr lang="fr-FR" sz="2000" dirty="0"/>
          </a:p>
          <a:p>
            <a:pPr marL="342900" indent="-342900">
              <a:buFontTx/>
              <a:buChar char="-"/>
            </a:pPr>
            <a:r>
              <a:rPr lang="fr-FR" sz="2000" dirty="0" smtClean="0"/>
              <a:t>A Tournon en février 2020</a:t>
            </a:r>
          </a:p>
          <a:p>
            <a:pPr marL="342900" indent="-342900">
              <a:buFontTx/>
              <a:buChar char="-"/>
            </a:pPr>
            <a:endParaRPr lang="fr-FR" sz="2000" dirty="0"/>
          </a:p>
          <a:p>
            <a:pPr marL="342900" indent="-342900">
              <a:buFontTx/>
              <a:buChar char="-"/>
            </a:pPr>
            <a:r>
              <a:rPr lang="fr-FR" sz="2000" dirty="0" smtClean="0"/>
              <a:t>A </a:t>
            </a:r>
            <a:r>
              <a:rPr lang="fr-FR" sz="2000" dirty="0" err="1" smtClean="0"/>
              <a:t>Aulagnier</a:t>
            </a:r>
            <a:r>
              <a:rPr lang="fr-FR" sz="2000" dirty="0" smtClean="0"/>
              <a:t> Petit (Mazet St </a:t>
            </a:r>
            <a:r>
              <a:rPr lang="fr-FR" sz="2000" dirty="0" err="1" smtClean="0"/>
              <a:t>Voy</a:t>
            </a:r>
            <a:r>
              <a:rPr lang="fr-FR" sz="2000" dirty="0" smtClean="0"/>
              <a:t>) de mi juillet à mi septembre 2020 </a:t>
            </a:r>
          </a:p>
          <a:p>
            <a:pPr marL="342900" indent="-342900">
              <a:buFontTx/>
              <a:buChar char="-"/>
            </a:pPr>
            <a:endParaRPr lang="fr-FR" sz="2000" dirty="0"/>
          </a:p>
          <a:p>
            <a:r>
              <a:rPr lang="fr-FR" sz="2000" dirty="0" smtClean="0"/>
              <a:t>A chaque fois des ouvrages ont été vendus et une conférence réalisée</a:t>
            </a:r>
          </a:p>
          <a:p>
            <a:endParaRPr lang="fr-FR" sz="2400" dirty="0"/>
          </a:p>
          <a:p>
            <a:endParaRPr lang="fr-FR" sz="2000" dirty="0" smtClean="0"/>
          </a:p>
        </p:txBody>
      </p:sp>
      <p:pic>
        <p:nvPicPr>
          <p:cNvPr id="5" name="Image 4"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5</a:t>
            </a:fld>
            <a:endParaRPr lang="fr-FR"/>
          </a:p>
        </p:txBody>
      </p:sp>
    </p:spTree>
    <p:extLst>
      <p:ext uri="{BB962C8B-B14F-4D97-AF65-F5344CB8AC3E}">
        <p14:creationId xmlns:p14="http://schemas.microsoft.com/office/powerpoint/2010/main" val="15791406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784" y="1343585"/>
            <a:ext cx="7948578" cy="6001643"/>
          </a:xfrm>
          <a:prstGeom prst="rect">
            <a:avLst/>
          </a:prstGeom>
          <a:noFill/>
        </p:spPr>
        <p:txBody>
          <a:bodyPr wrap="square" rtlCol="0">
            <a:spAutoFit/>
          </a:bodyPr>
          <a:lstStyle/>
          <a:p>
            <a:r>
              <a:rPr lang="fr-FR" sz="2400" u="sng" dirty="0" smtClean="0"/>
              <a:t>Présentation de l’exposition « Carlat » en 2021</a:t>
            </a:r>
          </a:p>
          <a:p>
            <a:endParaRPr lang="fr-FR" sz="2400" dirty="0"/>
          </a:p>
          <a:p>
            <a:r>
              <a:rPr lang="fr-FR" sz="2000" dirty="0" smtClean="0"/>
              <a:t>Elle a été présentée </a:t>
            </a:r>
          </a:p>
          <a:p>
            <a:r>
              <a:rPr lang="fr-FR" sz="2000" dirty="0" smtClean="0"/>
              <a:t>A </a:t>
            </a:r>
            <a:r>
              <a:rPr lang="fr-FR" sz="2000" dirty="0" err="1" smtClean="0"/>
              <a:t>Monestier</a:t>
            </a:r>
            <a:r>
              <a:rPr lang="fr-FR" sz="2000" dirty="0" smtClean="0"/>
              <a:t> pendant tout l’été.</a:t>
            </a:r>
          </a:p>
          <a:p>
            <a:endParaRPr lang="fr-FR" sz="2400" dirty="0"/>
          </a:p>
          <a:p>
            <a:r>
              <a:rPr lang="fr-FR" sz="2400" u="sng" dirty="0" smtClean="0"/>
              <a:t>Projets pour 2022</a:t>
            </a:r>
          </a:p>
          <a:p>
            <a:endParaRPr lang="fr-FR" sz="2400" dirty="0"/>
          </a:p>
          <a:p>
            <a:r>
              <a:rPr lang="fr-FR" sz="2000" dirty="0" smtClean="0"/>
              <a:t>Des discussions sont en cours avec l ’agglomération de Privas pour une exposition et une conférence à</a:t>
            </a:r>
          </a:p>
          <a:p>
            <a:pPr marL="342900" indent="-342900">
              <a:buFontTx/>
              <a:buChar char="-"/>
            </a:pPr>
            <a:r>
              <a:rPr lang="fr-FR" sz="2000" dirty="0" smtClean="0"/>
              <a:t>Privas à la médiathèque du 1 juillet au 31 aout, conférence le 5 juillet</a:t>
            </a:r>
          </a:p>
          <a:p>
            <a:pPr marL="342900" indent="-342900">
              <a:buFontTx/>
              <a:buChar char="-"/>
            </a:pPr>
            <a:r>
              <a:rPr lang="fr-FR" sz="2000" dirty="0" err="1" smtClean="0"/>
              <a:t>Vernoux</a:t>
            </a:r>
            <a:r>
              <a:rPr lang="fr-FR" sz="2000" dirty="0" smtClean="0"/>
              <a:t> à l’espace Louis </a:t>
            </a:r>
            <a:r>
              <a:rPr lang="fr-FR" sz="2000" dirty="0" err="1" smtClean="0"/>
              <a:t>Nodon</a:t>
            </a:r>
            <a:r>
              <a:rPr lang="fr-FR" sz="2000" dirty="0" smtClean="0"/>
              <a:t> du 1</a:t>
            </a:r>
            <a:r>
              <a:rPr lang="fr-FR" sz="2000" baseline="30000" dirty="0" smtClean="0"/>
              <a:t>er</a:t>
            </a:r>
            <a:r>
              <a:rPr lang="fr-FR" sz="2000" dirty="0" smtClean="0"/>
              <a:t> au 11 février, conférence le 6</a:t>
            </a:r>
          </a:p>
          <a:p>
            <a:pPr marL="342900" indent="-342900">
              <a:buFontTx/>
              <a:buChar char="-"/>
            </a:pPr>
            <a:r>
              <a:rPr lang="fr-FR" sz="2000" dirty="0" smtClean="0"/>
              <a:t>Beauchastel à la bibliothèque du 11 au 20 février, conférence le 18</a:t>
            </a:r>
          </a:p>
          <a:p>
            <a:pPr marL="342900" indent="-342900">
              <a:buFontTx/>
              <a:buChar char="-"/>
            </a:pPr>
            <a:r>
              <a:rPr lang="fr-FR" sz="2000" dirty="0" smtClean="0"/>
              <a:t>La </a:t>
            </a:r>
            <a:r>
              <a:rPr lang="fr-FR" sz="2000" dirty="0" err="1" smtClean="0"/>
              <a:t>Voulte</a:t>
            </a:r>
            <a:r>
              <a:rPr lang="fr-FR" sz="2000" dirty="0" smtClean="0"/>
              <a:t> en discussion</a:t>
            </a:r>
          </a:p>
          <a:p>
            <a:endParaRPr lang="fr-FR" sz="2000" dirty="0" smtClean="0"/>
          </a:p>
          <a:p>
            <a:r>
              <a:rPr lang="fr-FR" sz="2000" dirty="0" smtClean="0"/>
              <a:t>Elle était prévue au Teil au moment du confinement, à reprogrammer.</a:t>
            </a:r>
            <a:endParaRPr lang="fr-FR" sz="2000" dirty="0"/>
          </a:p>
          <a:p>
            <a:r>
              <a:rPr lang="fr-FR" sz="2000" dirty="0" smtClean="0"/>
              <a:t>Elle a été proposée à Saint </a:t>
            </a:r>
            <a:r>
              <a:rPr lang="fr-FR" sz="2000" dirty="0" err="1" smtClean="0"/>
              <a:t>Pierreville</a:t>
            </a:r>
            <a:r>
              <a:rPr lang="fr-FR" sz="2000" dirty="0" smtClean="0"/>
              <a:t> et le sera à d’autres villes</a:t>
            </a:r>
          </a:p>
          <a:p>
            <a:endParaRPr lang="fr-FR" sz="2400" dirty="0"/>
          </a:p>
          <a:p>
            <a:endParaRPr lang="fr-FR" sz="2000" dirty="0" smtClean="0"/>
          </a:p>
        </p:txBody>
      </p:sp>
      <p:pic>
        <p:nvPicPr>
          <p:cNvPr id="5" name="Image 4"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6" name="Espace réservé du numéro de diapositive 5"/>
          <p:cNvSpPr>
            <a:spLocks noGrp="1"/>
          </p:cNvSpPr>
          <p:nvPr>
            <p:ph type="sldNum" sz="quarter" idx="12"/>
          </p:nvPr>
        </p:nvSpPr>
        <p:spPr/>
        <p:txBody>
          <a:bodyPr/>
          <a:lstStyle/>
          <a:p>
            <a:fld id="{8354228E-336A-C345-9EDE-63425FF2EB2C}" type="slidenum">
              <a:rPr lang="fr-FR" smtClean="0"/>
              <a:t>6</a:t>
            </a:fld>
            <a:endParaRPr lang="fr-FR"/>
          </a:p>
        </p:txBody>
      </p:sp>
    </p:spTree>
    <p:extLst>
      <p:ext uri="{BB962C8B-B14F-4D97-AF65-F5344CB8AC3E}">
        <p14:creationId xmlns:p14="http://schemas.microsoft.com/office/powerpoint/2010/main" val="2901891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32488" y="1680345"/>
            <a:ext cx="7847006" cy="3908762"/>
          </a:xfrm>
          <a:prstGeom prst="rect">
            <a:avLst/>
          </a:prstGeom>
          <a:noFill/>
        </p:spPr>
        <p:txBody>
          <a:bodyPr wrap="square" rtlCol="0">
            <a:spAutoFit/>
          </a:bodyPr>
          <a:lstStyle/>
          <a:p>
            <a:r>
              <a:rPr lang="fr-FR" sz="2400" u="sng" dirty="0" smtClean="0">
                <a:solidFill>
                  <a:srgbClr val="000000"/>
                </a:solidFill>
              </a:rPr>
              <a:t>Stages organisés en 2019 et 2020 </a:t>
            </a:r>
          </a:p>
          <a:p>
            <a:endParaRPr lang="fr-FR" sz="2400" u="sng" dirty="0">
              <a:solidFill>
                <a:srgbClr val="000000"/>
              </a:solidFill>
            </a:endParaRPr>
          </a:p>
          <a:p>
            <a:r>
              <a:rPr lang="fr-FR" sz="2000" dirty="0" smtClean="0">
                <a:solidFill>
                  <a:srgbClr val="000000"/>
                </a:solidFill>
              </a:rPr>
              <a:t>2019</a:t>
            </a:r>
          </a:p>
          <a:p>
            <a:r>
              <a:rPr lang="fr-FR" sz="2000" dirty="0" smtClean="0">
                <a:solidFill>
                  <a:srgbClr val="000000"/>
                </a:solidFill>
              </a:rPr>
              <a:t>Stage de peinture à l’ocre à Chomerac</a:t>
            </a:r>
            <a:endParaRPr lang="fr-FR" sz="2000" dirty="0">
              <a:solidFill>
                <a:srgbClr val="000000"/>
              </a:solidFill>
            </a:endParaRPr>
          </a:p>
          <a:p>
            <a:r>
              <a:rPr lang="fr-FR" sz="2000" dirty="0" smtClean="0">
                <a:solidFill>
                  <a:srgbClr val="000000"/>
                </a:solidFill>
              </a:rPr>
              <a:t>Stage de corps d’enduit de chaux à </a:t>
            </a:r>
            <a:r>
              <a:rPr lang="fr-FR" sz="2000" dirty="0" err="1" smtClean="0">
                <a:solidFill>
                  <a:srgbClr val="000000"/>
                </a:solidFill>
              </a:rPr>
              <a:t>Meyras</a:t>
            </a:r>
            <a:endParaRPr lang="fr-FR" sz="2000" dirty="0" smtClean="0">
              <a:solidFill>
                <a:srgbClr val="000000"/>
              </a:solidFill>
            </a:endParaRPr>
          </a:p>
          <a:p>
            <a:r>
              <a:rPr lang="fr-FR" sz="2000" dirty="0" smtClean="0">
                <a:solidFill>
                  <a:srgbClr val="000000"/>
                </a:solidFill>
              </a:rPr>
              <a:t>Stage d’enduit de finition à </a:t>
            </a:r>
            <a:r>
              <a:rPr lang="fr-FR" sz="2000" dirty="0" err="1" smtClean="0">
                <a:solidFill>
                  <a:srgbClr val="000000"/>
                </a:solidFill>
              </a:rPr>
              <a:t>Rocles</a:t>
            </a:r>
            <a:endParaRPr lang="fr-FR" sz="2000" dirty="0" smtClean="0">
              <a:solidFill>
                <a:srgbClr val="000000"/>
              </a:solidFill>
            </a:endParaRPr>
          </a:p>
          <a:p>
            <a:r>
              <a:rPr lang="fr-FR" sz="2000" dirty="0" smtClean="0">
                <a:solidFill>
                  <a:srgbClr val="000000"/>
                </a:solidFill>
              </a:rPr>
              <a:t>Stage d’enduit chaux chanvre à St Melany</a:t>
            </a:r>
          </a:p>
          <a:p>
            <a:endParaRPr lang="fr-FR" sz="2000" dirty="0" smtClean="0">
              <a:solidFill>
                <a:srgbClr val="000000"/>
              </a:solidFill>
            </a:endParaRPr>
          </a:p>
          <a:p>
            <a:r>
              <a:rPr lang="fr-FR" sz="2000" dirty="0" smtClean="0">
                <a:solidFill>
                  <a:srgbClr val="000000"/>
                </a:solidFill>
              </a:rPr>
              <a:t>2020</a:t>
            </a:r>
          </a:p>
          <a:p>
            <a:r>
              <a:rPr lang="fr-FR" sz="2000" dirty="0" smtClean="0">
                <a:solidFill>
                  <a:srgbClr val="000000"/>
                </a:solidFill>
              </a:rPr>
              <a:t>Stage d’enduit de finition avec l’UPCA aux </a:t>
            </a:r>
            <a:r>
              <a:rPr lang="fr-FR" sz="2000" dirty="0" err="1" smtClean="0">
                <a:solidFill>
                  <a:srgbClr val="000000"/>
                </a:solidFill>
              </a:rPr>
              <a:t>ollières</a:t>
            </a:r>
            <a:endParaRPr lang="fr-FR" sz="2000" dirty="0" smtClean="0">
              <a:solidFill>
                <a:srgbClr val="000000"/>
              </a:solidFill>
            </a:endParaRPr>
          </a:p>
          <a:p>
            <a:r>
              <a:rPr lang="fr-FR" sz="2000" dirty="0" smtClean="0">
                <a:solidFill>
                  <a:srgbClr val="000000"/>
                </a:solidFill>
              </a:rPr>
              <a:t>Stage de badigeon avec l’UPCA aux </a:t>
            </a:r>
            <a:r>
              <a:rPr lang="fr-FR" sz="2000" dirty="0" err="1" smtClean="0">
                <a:solidFill>
                  <a:srgbClr val="000000"/>
                </a:solidFill>
              </a:rPr>
              <a:t>Ollières</a:t>
            </a:r>
            <a:endParaRPr lang="fr-FR" sz="2000" dirty="0" smtClean="0">
              <a:solidFill>
                <a:srgbClr val="000000"/>
              </a:solidFill>
            </a:endParaRPr>
          </a:p>
          <a:p>
            <a:r>
              <a:rPr lang="fr-FR" sz="2000" dirty="0" smtClean="0">
                <a:solidFill>
                  <a:srgbClr val="000000"/>
                </a:solidFill>
              </a:rPr>
              <a:t>Deux autres stages ont été annulés à cause de la </a:t>
            </a:r>
            <a:r>
              <a:rPr lang="fr-FR" sz="2000" dirty="0" err="1" smtClean="0">
                <a:solidFill>
                  <a:srgbClr val="000000"/>
                </a:solidFill>
              </a:rPr>
              <a:t>Covid</a:t>
            </a:r>
            <a:endParaRPr lang="fr-FR" sz="2000" dirty="0" smtClean="0">
              <a:solidFill>
                <a:srgbClr val="000000"/>
              </a:solidFill>
            </a:endParaRPr>
          </a:p>
        </p:txBody>
      </p:sp>
      <p:pic>
        <p:nvPicPr>
          <p:cNvPr id="4" name="Image 3"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5" name="Espace réservé du numéro de diapositive 4"/>
          <p:cNvSpPr>
            <a:spLocks noGrp="1"/>
          </p:cNvSpPr>
          <p:nvPr>
            <p:ph type="sldNum" sz="quarter" idx="12"/>
          </p:nvPr>
        </p:nvSpPr>
        <p:spPr/>
        <p:txBody>
          <a:bodyPr/>
          <a:lstStyle/>
          <a:p>
            <a:fld id="{8354228E-336A-C345-9EDE-63425FF2EB2C}" type="slidenum">
              <a:rPr lang="fr-FR" smtClean="0"/>
              <a:t>7</a:t>
            </a:fld>
            <a:endParaRPr lang="fr-FR"/>
          </a:p>
        </p:txBody>
      </p:sp>
    </p:spTree>
    <p:extLst>
      <p:ext uri="{BB962C8B-B14F-4D97-AF65-F5344CB8AC3E}">
        <p14:creationId xmlns:p14="http://schemas.microsoft.com/office/powerpoint/2010/main" val="12320619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32488" y="1680345"/>
            <a:ext cx="7847006" cy="3354765"/>
          </a:xfrm>
          <a:prstGeom prst="rect">
            <a:avLst/>
          </a:prstGeom>
          <a:noFill/>
        </p:spPr>
        <p:txBody>
          <a:bodyPr wrap="square" rtlCol="0">
            <a:spAutoFit/>
          </a:bodyPr>
          <a:lstStyle/>
          <a:p>
            <a:r>
              <a:rPr lang="fr-FR" sz="2400" u="sng" dirty="0" smtClean="0">
                <a:solidFill>
                  <a:srgbClr val="000000"/>
                </a:solidFill>
              </a:rPr>
              <a:t>Stages organisés en 2021 malgré les contraintes</a:t>
            </a:r>
          </a:p>
          <a:p>
            <a:endParaRPr lang="fr-FR" sz="2400" u="sng" dirty="0">
              <a:solidFill>
                <a:srgbClr val="000000"/>
              </a:solidFill>
            </a:endParaRPr>
          </a:p>
          <a:p>
            <a:r>
              <a:rPr lang="fr-FR" sz="2000" dirty="0" smtClean="0">
                <a:solidFill>
                  <a:srgbClr val="000000"/>
                </a:solidFill>
              </a:rPr>
              <a:t>Mini stage pierre sèche à </a:t>
            </a:r>
            <a:r>
              <a:rPr lang="fr-FR" sz="2000" dirty="0" err="1" smtClean="0">
                <a:solidFill>
                  <a:srgbClr val="000000"/>
                </a:solidFill>
              </a:rPr>
              <a:t>Meyras</a:t>
            </a:r>
            <a:endParaRPr lang="fr-FR" sz="2000" dirty="0" smtClean="0">
              <a:solidFill>
                <a:srgbClr val="000000"/>
              </a:solidFill>
            </a:endParaRPr>
          </a:p>
          <a:p>
            <a:r>
              <a:rPr lang="fr-FR" sz="2000" dirty="0" smtClean="0">
                <a:solidFill>
                  <a:srgbClr val="000000"/>
                </a:solidFill>
              </a:rPr>
              <a:t>Stage pierre sèche à Saint </a:t>
            </a:r>
            <a:r>
              <a:rPr lang="fr-FR" sz="2000" dirty="0" err="1" smtClean="0">
                <a:solidFill>
                  <a:srgbClr val="000000"/>
                </a:solidFill>
              </a:rPr>
              <a:t>Pierreville</a:t>
            </a:r>
            <a:endParaRPr lang="fr-FR" sz="2000" dirty="0" smtClean="0">
              <a:solidFill>
                <a:srgbClr val="000000"/>
              </a:solidFill>
            </a:endParaRPr>
          </a:p>
          <a:p>
            <a:endParaRPr lang="fr-FR" sz="2000" dirty="0">
              <a:solidFill>
                <a:srgbClr val="000000"/>
              </a:solidFill>
            </a:endParaRPr>
          </a:p>
          <a:p>
            <a:r>
              <a:rPr lang="fr-FR" sz="2400" u="sng" dirty="0" smtClean="0">
                <a:solidFill>
                  <a:srgbClr val="000000"/>
                </a:solidFill>
              </a:rPr>
              <a:t>Projets pour 2022</a:t>
            </a:r>
          </a:p>
          <a:p>
            <a:endParaRPr lang="fr-FR" sz="2000" dirty="0">
              <a:solidFill>
                <a:srgbClr val="000000"/>
              </a:solidFill>
            </a:endParaRPr>
          </a:p>
          <a:p>
            <a:r>
              <a:rPr lang="fr-FR" sz="2000" dirty="0" smtClean="0">
                <a:solidFill>
                  <a:srgbClr val="000000"/>
                </a:solidFill>
              </a:rPr>
              <a:t>On reprendra en 2022 nos différents stages, de préférence sur de vrais chantiers comme les années précédentes</a:t>
            </a:r>
          </a:p>
          <a:p>
            <a:endParaRPr lang="fr-FR" sz="2000" dirty="0" smtClean="0">
              <a:solidFill>
                <a:srgbClr val="000000"/>
              </a:solidFill>
            </a:endParaRPr>
          </a:p>
        </p:txBody>
      </p:sp>
      <p:pic>
        <p:nvPicPr>
          <p:cNvPr id="4" name="Image 3"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5" name="Espace réservé du numéro de diapositive 4"/>
          <p:cNvSpPr>
            <a:spLocks noGrp="1"/>
          </p:cNvSpPr>
          <p:nvPr>
            <p:ph type="sldNum" sz="quarter" idx="12"/>
          </p:nvPr>
        </p:nvSpPr>
        <p:spPr/>
        <p:txBody>
          <a:bodyPr/>
          <a:lstStyle/>
          <a:p>
            <a:fld id="{8354228E-336A-C345-9EDE-63425FF2EB2C}" type="slidenum">
              <a:rPr lang="fr-FR" smtClean="0"/>
              <a:t>8</a:t>
            </a:fld>
            <a:endParaRPr lang="fr-FR"/>
          </a:p>
        </p:txBody>
      </p:sp>
    </p:spTree>
    <p:extLst>
      <p:ext uri="{BB962C8B-B14F-4D97-AF65-F5344CB8AC3E}">
        <p14:creationId xmlns:p14="http://schemas.microsoft.com/office/powerpoint/2010/main" val="28699575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58463" y="1228437"/>
            <a:ext cx="4546523" cy="1477327"/>
          </a:xfrm>
          <a:prstGeom prst="rect">
            <a:avLst/>
          </a:prstGeom>
          <a:noFill/>
        </p:spPr>
        <p:txBody>
          <a:bodyPr wrap="square" rtlCol="0">
            <a:spAutoFit/>
          </a:bodyPr>
          <a:lstStyle/>
          <a:p>
            <a:r>
              <a:rPr lang="fr-FR" sz="2400" u="sng" dirty="0" smtClean="0">
                <a:solidFill>
                  <a:srgbClr val="000000"/>
                </a:solidFill>
              </a:rPr>
              <a:t>28 visites conseil en 2019</a:t>
            </a:r>
          </a:p>
          <a:p>
            <a:endParaRPr lang="fr-FR" sz="2400" dirty="0">
              <a:solidFill>
                <a:srgbClr val="000000"/>
              </a:solidFill>
            </a:endParaRPr>
          </a:p>
          <a:p>
            <a:r>
              <a:rPr lang="fr-FR" sz="2400" dirty="0" smtClean="0">
                <a:solidFill>
                  <a:srgbClr val="000000"/>
                </a:solidFill>
              </a:rPr>
              <a:t>Principales « Visites conseil » </a:t>
            </a:r>
          </a:p>
          <a:p>
            <a:endParaRPr lang="fr-FR" dirty="0" smtClean="0">
              <a:solidFill>
                <a:srgbClr val="000000"/>
              </a:solidFill>
            </a:endParaRPr>
          </a:p>
        </p:txBody>
      </p:sp>
      <p:sp>
        <p:nvSpPr>
          <p:cNvPr id="3" name="ZoneTexte 2"/>
          <p:cNvSpPr txBox="1"/>
          <p:nvPr/>
        </p:nvSpPr>
        <p:spPr>
          <a:xfrm>
            <a:off x="658464" y="2508785"/>
            <a:ext cx="2931722" cy="3416320"/>
          </a:xfrm>
          <a:prstGeom prst="rect">
            <a:avLst/>
          </a:prstGeom>
          <a:noFill/>
        </p:spPr>
        <p:txBody>
          <a:bodyPr wrap="square" rtlCol="0">
            <a:spAutoFit/>
          </a:bodyPr>
          <a:lstStyle/>
          <a:p>
            <a:r>
              <a:rPr lang="fr-FR" dirty="0"/>
              <a:t>Privas</a:t>
            </a:r>
            <a:r>
              <a:rPr lang="fr-FR" dirty="0" smtClean="0"/>
              <a:t>,</a:t>
            </a:r>
          </a:p>
          <a:p>
            <a:r>
              <a:rPr lang="fr-FR" dirty="0" err="1" smtClean="0"/>
              <a:t>Lussas</a:t>
            </a:r>
            <a:r>
              <a:rPr lang="fr-FR" dirty="0"/>
              <a:t>, </a:t>
            </a:r>
            <a:endParaRPr lang="fr-FR" dirty="0" smtClean="0"/>
          </a:p>
          <a:p>
            <a:r>
              <a:rPr lang="fr-FR" dirty="0" smtClean="0"/>
              <a:t>2 </a:t>
            </a:r>
            <a:r>
              <a:rPr lang="fr-FR" dirty="0"/>
              <a:t>à St Etienne de </a:t>
            </a:r>
            <a:r>
              <a:rPr lang="fr-FR" dirty="0" err="1"/>
              <a:t>Fontbellon</a:t>
            </a:r>
            <a:r>
              <a:rPr lang="fr-FR" dirty="0"/>
              <a:t>, </a:t>
            </a:r>
            <a:endParaRPr lang="fr-FR" dirty="0" smtClean="0"/>
          </a:p>
          <a:p>
            <a:r>
              <a:rPr lang="fr-FR" dirty="0" smtClean="0"/>
              <a:t>St </a:t>
            </a:r>
            <a:r>
              <a:rPr lang="fr-FR" dirty="0"/>
              <a:t>Maurice d’</a:t>
            </a:r>
            <a:r>
              <a:rPr lang="fr-FR" dirty="0" err="1"/>
              <a:t>Ibie</a:t>
            </a:r>
            <a:r>
              <a:rPr lang="fr-FR" dirty="0"/>
              <a:t>, </a:t>
            </a:r>
            <a:endParaRPr lang="fr-FR" dirty="0" smtClean="0"/>
          </a:p>
          <a:p>
            <a:r>
              <a:rPr lang="fr-FR" dirty="0" err="1" smtClean="0"/>
              <a:t>Veyras</a:t>
            </a:r>
            <a:r>
              <a:rPr lang="fr-FR" dirty="0"/>
              <a:t>, </a:t>
            </a:r>
            <a:endParaRPr lang="fr-FR" dirty="0" smtClean="0"/>
          </a:p>
          <a:p>
            <a:r>
              <a:rPr lang="fr-FR" dirty="0" err="1" smtClean="0"/>
              <a:t>Meyras</a:t>
            </a:r>
            <a:endParaRPr lang="fr-FR" dirty="0" smtClean="0"/>
          </a:p>
          <a:p>
            <a:r>
              <a:rPr lang="fr-FR" dirty="0" smtClean="0"/>
              <a:t>Vallon </a:t>
            </a:r>
            <a:r>
              <a:rPr lang="fr-FR" dirty="0"/>
              <a:t>Pont d’Arc</a:t>
            </a:r>
            <a:r>
              <a:rPr lang="fr-FR" dirty="0" smtClean="0"/>
              <a:t>,</a:t>
            </a:r>
          </a:p>
          <a:p>
            <a:r>
              <a:rPr lang="fr-FR" dirty="0" smtClean="0"/>
              <a:t>Saint </a:t>
            </a:r>
            <a:r>
              <a:rPr lang="fr-FR" dirty="0" err="1"/>
              <a:t>Christol</a:t>
            </a:r>
            <a:r>
              <a:rPr lang="fr-FR" dirty="0"/>
              <a:t>, </a:t>
            </a:r>
            <a:endParaRPr lang="fr-FR" dirty="0" smtClean="0"/>
          </a:p>
          <a:p>
            <a:r>
              <a:rPr lang="fr-FR" dirty="0" smtClean="0"/>
              <a:t>St </a:t>
            </a:r>
            <a:r>
              <a:rPr lang="fr-FR" dirty="0"/>
              <a:t>Melany</a:t>
            </a:r>
            <a:r>
              <a:rPr lang="fr-FR" dirty="0" smtClean="0"/>
              <a:t>,</a:t>
            </a:r>
          </a:p>
          <a:p>
            <a:r>
              <a:rPr lang="fr-FR" dirty="0" smtClean="0"/>
              <a:t>Vogue,</a:t>
            </a:r>
          </a:p>
          <a:p>
            <a:r>
              <a:rPr lang="fr-FR" dirty="0" err="1" smtClean="0"/>
              <a:t>Lentillères</a:t>
            </a:r>
            <a:r>
              <a:rPr lang="fr-FR" dirty="0"/>
              <a:t>, </a:t>
            </a:r>
            <a:endParaRPr lang="fr-FR" b="1" dirty="0" smtClean="0"/>
          </a:p>
          <a:p>
            <a:endParaRPr lang="fr-FR" dirty="0"/>
          </a:p>
        </p:txBody>
      </p:sp>
      <p:pic>
        <p:nvPicPr>
          <p:cNvPr id="9" name="Image 8" descr="mp_ardech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32" y="206091"/>
            <a:ext cx="1771577" cy="873818"/>
          </a:xfrm>
          <a:prstGeom prst="rect">
            <a:avLst/>
          </a:prstGeom>
        </p:spPr>
      </p:pic>
      <p:sp>
        <p:nvSpPr>
          <p:cNvPr id="8" name="Espace réservé du numéro de diapositive 7"/>
          <p:cNvSpPr>
            <a:spLocks noGrp="1"/>
          </p:cNvSpPr>
          <p:nvPr>
            <p:ph type="sldNum" sz="quarter" idx="12"/>
          </p:nvPr>
        </p:nvSpPr>
        <p:spPr/>
        <p:txBody>
          <a:bodyPr/>
          <a:lstStyle/>
          <a:p>
            <a:fld id="{8354228E-336A-C345-9EDE-63425FF2EB2C}" type="slidenum">
              <a:rPr lang="fr-FR" smtClean="0"/>
              <a:t>9</a:t>
            </a:fld>
            <a:endParaRPr lang="fr-FR"/>
          </a:p>
        </p:txBody>
      </p:sp>
      <p:sp>
        <p:nvSpPr>
          <p:cNvPr id="4" name="ZoneTexte 3"/>
          <p:cNvSpPr txBox="1"/>
          <p:nvPr/>
        </p:nvSpPr>
        <p:spPr>
          <a:xfrm>
            <a:off x="3652897" y="2508785"/>
            <a:ext cx="2211889" cy="3416320"/>
          </a:xfrm>
          <a:prstGeom prst="rect">
            <a:avLst/>
          </a:prstGeom>
          <a:noFill/>
        </p:spPr>
        <p:txBody>
          <a:bodyPr wrap="none" rtlCol="0">
            <a:spAutoFit/>
          </a:bodyPr>
          <a:lstStyle/>
          <a:p>
            <a:r>
              <a:rPr lang="fr-FR" dirty="0" err="1"/>
              <a:t>Fontreyde</a:t>
            </a:r>
            <a:r>
              <a:rPr lang="fr-FR" dirty="0"/>
              <a:t>, </a:t>
            </a:r>
            <a:endParaRPr lang="fr-FR" dirty="0" smtClean="0"/>
          </a:p>
          <a:p>
            <a:r>
              <a:rPr lang="fr-FR" dirty="0" err="1" smtClean="0"/>
              <a:t>Nonnières</a:t>
            </a:r>
            <a:r>
              <a:rPr lang="fr-FR" dirty="0"/>
              <a:t>, </a:t>
            </a:r>
            <a:endParaRPr lang="fr-FR" dirty="0" smtClean="0"/>
          </a:p>
          <a:p>
            <a:r>
              <a:rPr lang="fr-FR" dirty="0" err="1" smtClean="0"/>
              <a:t>Desaignes</a:t>
            </a:r>
            <a:r>
              <a:rPr lang="fr-FR" dirty="0"/>
              <a:t>, </a:t>
            </a:r>
            <a:endParaRPr lang="fr-FR" dirty="0" smtClean="0"/>
          </a:p>
          <a:p>
            <a:r>
              <a:rPr lang="fr-FR" dirty="0" smtClean="0"/>
              <a:t>St </a:t>
            </a:r>
            <a:r>
              <a:rPr lang="fr-FR" dirty="0"/>
              <a:t>Vincent </a:t>
            </a:r>
            <a:r>
              <a:rPr lang="fr-FR" dirty="0" err="1"/>
              <a:t>Durfort</a:t>
            </a:r>
            <a:r>
              <a:rPr lang="fr-FR" dirty="0"/>
              <a:t>, </a:t>
            </a:r>
            <a:endParaRPr lang="fr-FR" dirty="0" smtClean="0"/>
          </a:p>
          <a:p>
            <a:r>
              <a:rPr lang="fr-FR" dirty="0" smtClean="0"/>
              <a:t>Aubenas</a:t>
            </a:r>
            <a:r>
              <a:rPr lang="fr-FR" dirty="0"/>
              <a:t>, </a:t>
            </a:r>
            <a:endParaRPr lang="fr-FR" dirty="0" smtClean="0"/>
          </a:p>
          <a:p>
            <a:r>
              <a:rPr lang="fr-FR" dirty="0" err="1" smtClean="0"/>
              <a:t>Chirols</a:t>
            </a:r>
            <a:r>
              <a:rPr lang="fr-FR" dirty="0"/>
              <a:t>, </a:t>
            </a:r>
            <a:endParaRPr lang="fr-FR" dirty="0" smtClean="0"/>
          </a:p>
          <a:p>
            <a:r>
              <a:rPr lang="fr-FR" dirty="0" err="1" smtClean="0"/>
              <a:t>Vernoux</a:t>
            </a:r>
            <a:r>
              <a:rPr lang="fr-FR" dirty="0"/>
              <a:t>, </a:t>
            </a:r>
            <a:endParaRPr lang="fr-FR" dirty="0" smtClean="0"/>
          </a:p>
          <a:p>
            <a:r>
              <a:rPr lang="fr-FR" dirty="0" smtClean="0"/>
              <a:t>St </a:t>
            </a:r>
            <a:r>
              <a:rPr lang="fr-FR" dirty="0"/>
              <a:t>Laurent du pape</a:t>
            </a:r>
            <a:r>
              <a:rPr lang="fr-FR" dirty="0" smtClean="0"/>
              <a:t>,</a:t>
            </a:r>
          </a:p>
          <a:p>
            <a:r>
              <a:rPr lang="fr-FR" dirty="0" err="1" smtClean="0"/>
              <a:t>Bruzac</a:t>
            </a:r>
            <a:r>
              <a:rPr lang="fr-FR" dirty="0"/>
              <a:t>, </a:t>
            </a:r>
            <a:endParaRPr lang="fr-FR" dirty="0" smtClean="0"/>
          </a:p>
          <a:p>
            <a:r>
              <a:rPr lang="fr-FR" dirty="0" err="1" smtClean="0"/>
              <a:t>Largentières</a:t>
            </a:r>
            <a:r>
              <a:rPr lang="fr-FR" dirty="0" smtClean="0"/>
              <a:t>,</a:t>
            </a:r>
          </a:p>
          <a:p>
            <a:r>
              <a:rPr lang="fr-FR" dirty="0" smtClean="0"/>
              <a:t>St </a:t>
            </a:r>
            <a:r>
              <a:rPr lang="fr-FR" dirty="0"/>
              <a:t>Marcel d’Ardèche-</a:t>
            </a:r>
          </a:p>
          <a:p>
            <a:endParaRPr lang="fr-FR" dirty="0"/>
          </a:p>
        </p:txBody>
      </p:sp>
      <p:sp>
        <p:nvSpPr>
          <p:cNvPr id="5" name="ZoneTexte 4"/>
          <p:cNvSpPr txBox="1"/>
          <p:nvPr/>
        </p:nvSpPr>
        <p:spPr>
          <a:xfrm>
            <a:off x="658463" y="5867779"/>
            <a:ext cx="7742061" cy="369332"/>
          </a:xfrm>
          <a:prstGeom prst="rect">
            <a:avLst/>
          </a:prstGeom>
          <a:noFill/>
        </p:spPr>
        <p:txBody>
          <a:bodyPr wrap="none" rtlCol="0">
            <a:spAutoFit/>
          </a:bodyPr>
          <a:lstStyle/>
          <a:p>
            <a:r>
              <a:rPr lang="fr-FR" dirty="0" smtClean="0"/>
              <a:t>4 visites conseil liées au tremblement de terre: </a:t>
            </a:r>
            <a:r>
              <a:rPr lang="fr-FR" dirty="0" err="1" smtClean="0"/>
              <a:t>Melas</a:t>
            </a:r>
            <a:r>
              <a:rPr lang="fr-FR" dirty="0" smtClean="0"/>
              <a:t>, </a:t>
            </a:r>
            <a:r>
              <a:rPr lang="fr-FR" dirty="0" err="1" smtClean="0"/>
              <a:t>Rouvières</a:t>
            </a:r>
            <a:r>
              <a:rPr lang="fr-FR" dirty="0" smtClean="0"/>
              <a:t> et 2 à St </a:t>
            </a:r>
            <a:r>
              <a:rPr lang="fr-FR" dirty="0" err="1" smtClean="0"/>
              <a:t>Thomé</a:t>
            </a:r>
            <a:endParaRPr lang="fr-FR" dirty="0"/>
          </a:p>
        </p:txBody>
      </p:sp>
    </p:spTree>
    <p:extLst>
      <p:ext uri="{BB962C8B-B14F-4D97-AF65-F5344CB8AC3E}">
        <p14:creationId xmlns:p14="http://schemas.microsoft.com/office/powerpoint/2010/main" val="22012786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26107</TotalTime>
  <Words>932</Words>
  <Application>Microsoft Macintosh PowerPoint</Application>
  <PresentationFormat>Présentation à l'écran (4:3)</PresentationFormat>
  <Paragraphs>277</Paragraphs>
  <Slides>24</Slides>
  <Notes>2</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bernard leborne</dc:creator>
  <cp:lastModifiedBy>bernard leborne</cp:lastModifiedBy>
  <cp:revision>189</cp:revision>
  <cp:lastPrinted>2015-07-03T15:54:06Z</cp:lastPrinted>
  <dcterms:created xsi:type="dcterms:W3CDTF">2015-06-25T08:26:29Z</dcterms:created>
  <dcterms:modified xsi:type="dcterms:W3CDTF">2021-11-01T14:28:49Z</dcterms:modified>
</cp:coreProperties>
</file>