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59" r:id="rId3"/>
    <p:sldId id="404" r:id="rId4"/>
    <p:sldId id="405" r:id="rId5"/>
    <p:sldId id="378" r:id="rId6"/>
    <p:sldId id="374" r:id="rId7"/>
    <p:sldId id="379" r:id="rId8"/>
    <p:sldId id="368" r:id="rId9"/>
    <p:sldId id="369" r:id="rId10"/>
    <p:sldId id="326" r:id="rId11"/>
    <p:sldId id="354" r:id="rId12"/>
    <p:sldId id="265" r:id="rId13"/>
    <p:sldId id="406" r:id="rId14"/>
    <p:sldId id="266" r:id="rId15"/>
    <p:sldId id="407" r:id="rId16"/>
    <p:sldId id="392" r:id="rId17"/>
    <p:sldId id="408" r:id="rId18"/>
    <p:sldId id="409" r:id="rId19"/>
    <p:sldId id="410" r:id="rId20"/>
    <p:sldId id="412" r:id="rId21"/>
    <p:sldId id="413" r:id="rId22"/>
    <p:sldId id="317" r:id="rId23"/>
    <p:sldId id="299" r:id="rId24"/>
    <p:sldId id="395" r:id="rId25"/>
    <p:sldId id="396" r:id="rId26"/>
    <p:sldId id="397" r:id="rId27"/>
    <p:sldId id="398" r:id="rId28"/>
    <p:sldId id="403" r:id="rId29"/>
    <p:sldId id="399" r:id="rId30"/>
    <p:sldId id="400" r:id="rId31"/>
    <p:sldId id="401" r:id="rId32"/>
    <p:sldId id="402" r:id="rId33"/>
    <p:sldId id="411" r:id="rId34"/>
    <p:sldId id="393" r:id="rId3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4680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30" autoAdjust="0"/>
  </p:normalViewPr>
  <p:slideViewPr>
    <p:cSldViewPr snapToGrid="0" snapToObjects="1">
      <p:cViewPr>
        <p:scale>
          <a:sx n="81" d="100"/>
          <a:sy n="81" d="100"/>
        </p:scale>
        <p:origin x="-1792" y="-3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5F7439-7A4A-5E41-8DCB-62FFA05E4B16}" type="datetimeFigureOut">
              <a:rPr lang="fr-FR" smtClean="0"/>
              <a:t>04/07/19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6592D1-8EC4-0548-966F-9B97527E476C}" type="slidenum">
              <a:rPr lang="fr-FR" smtClean="0"/>
              <a:t>‹#›</a:t>
            </a:fld>
            <a:endParaRPr lang="fr-FR"/>
          </a:p>
        </p:txBody>
      </p:sp>
    </p:spTree>
    <p:extLst>
      <p:ext uri="{BB962C8B-B14F-4D97-AF65-F5344CB8AC3E}">
        <p14:creationId xmlns:p14="http://schemas.microsoft.com/office/powerpoint/2010/main" val="31001934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55F62F-4EFC-BD4B-8B6C-3D0814884970}" type="datetimeFigureOut">
              <a:rPr lang="fr-FR" smtClean="0"/>
              <a:t>04/07/19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33CFF8-5036-EA40-AF5A-835CF317BC69}" type="slidenum">
              <a:rPr lang="fr-FR" smtClean="0"/>
              <a:t>‹#›</a:t>
            </a:fld>
            <a:endParaRPr lang="fr-FR"/>
          </a:p>
        </p:txBody>
      </p:sp>
    </p:spTree>
    <p:extLst>
      <p:ext uri="{BB962C8B-B14F-4D97-AF65-F5344CB8AC3E}">
        <p14:creationId xmlns:p14="http://schemas.microsoft.com/office/powerpoint/2010/main" val="25560970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6041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35AF23-56E8-8648-B631-B6AB5406E1CD}" type="slidenum">
              <a:rPr lang="fr-FR" sz="1200">
                <a:latin typeface="Calibri" charset="0"/>
              </a:rPr>
              <a:pPr eaLnBrk="1" hangingPunct="1"/>
              <a:t>23</a:t>
            </a:fld>
            <a:endParaRPr lang="fr-FR"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3891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FBDE28-1439-7946-AC5A-6DB45CB5F480}" type="slidenum">
              <a:rPr lang="fr-FR" sz="1200">
                <a:latin typeface="Calibri" charset="0"/>
              </a:rPr>
              <a:pPr eaLnBrk="1" hangingPunct="1"/>
              <a:t>32</a:t>
            </a:fld>
            <a:endParaRPr lang="fr-FR"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5632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87FAFE-E1FA-1149-9A8A-8B7A5D2739EA}" type="slidenum">
              <a:rPr lang="fr-FR" sz="1200">
                <a:latin typeface="Calibri" charset="0"/>
              </a:rPr>
              <a:pPr eaLnBrk="1" hangingPunct="1"/>
              <a:t>33</a:t>
            </a:fld>
            <a:endParaRPr lang="fr-FR"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5632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87FAFE-E1FA-1149-9A8A-8B7A5D2739EA}" type="slidenum">
              <a:rPr lang="fr-FR" sz="1200">
                <a:latin typeface="Calibri" charset="0"/>
              </a:rPr>
              <a:pPr eaLnBrk="1" hangingPunct="1"/>
              <a:t>34</a:t>
            </a:fld>
            <a:endParaRPr lang="fr-FR"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2457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3D8227-EF4D-DD47-AEBC-95FE143026C5}" type="slidenum">
              <a:rPr lang="fr-FR" sz="1200">
                <a:latin typeface="Calibri" charset="0"/>
              </a:rPr>
              <a:pPr eaLnBrk="1" hangingPunct="1"/>
              <a:t>24</a:t>
            </a:fld>
            <a:endParaRPr lang="fr-FR"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2662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2827F9-BDFA-694E-B7B2-A0A5FB7040A4}" type="slidenum">
              <a:rPr lang="fr-FR" sz="1200">
                <a:latin typeface="Calibri" charset="0"/>
              </a:rPr>
              <a:pPr eaLnBrk="1" hangingPunct="1"/>
              <a:t>25</a:t>
            </a:fld>
            <a:endParaRPr lang="fr-FR"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286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3A7FF7-0F09-D048-9D27-B523F906BB1E}" type="slidenum">
              <a:rPr lang="fr-FR" sz="1200">
                <a:latin typeface="Calibri" charset="0"/>
              </a:rPr>
              <a:pPr eaLnBrk="1" hangingPunct="1"/>
              <a:t>26</a:t>
            </a:fld>
            <a:endParaRPr lang="fr-FR"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3072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C8B959-2BF0-0040-9916-7C09CC3CBDAD}" type="slidenum">
              <a:rPr lang="fr-FR" sz="1200">
                <a:latin typeface="Calibri" charset="0"/>
              </a:rPr>
              <a:pPr eaLnBrk="1" hangingPunct="1"/>
              <a:t>27</a:t>
            </a:fld>
            <a:endParaRPr lang="fr-FR"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30723"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C8B959-2BF0-0040-9916-7C09CC3CBDAD}" type="slidenum">
              <a:rPr lang="fr-FR" sz="1200">
                <a:latin typeface="Calibri" charset="0"/>
              </a:rPr>
              <a:pPr eaLnBrk="1" hangingPunct="1"/>
              <a:t>28</a:t>
            </a:fld>
            <a:endParaRPr lang="fr-FR"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3277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BFC655-28F8-814B-B16F-60748F19B28B}" type="slidenum">
              <a:rPr lang="fr-FR" sz="1200">
                <a:latin typeface="Calibri" charset="0"/>
              </a:rPr>
              <a:pPr eaLnBrk="1" hangingPunct="1"/>
              <a:t>29</a:t>
            </a:fld>
            <a:endParaRPr lang="fr-FR"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34819"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DFCD81-6F7D-9B40-97DB-A92DE199C000}" type="slidenum">
              <a:rPr lang="fr-FR" sz="1200">
                <a:latin typeface="Calibri" charset="0"/>
              </a:rPr>
              <a:pPr eaLnBrk="1" hangingPunct="1"/>
              <a:t>30</a:t>
            </a:fld>
            <a:endParaRPr lang="fr-FR"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fr-FR">
              <a:latin typeface="Calibri" charset="0"/>
            </a:endParaRPr>
          </a:p>
        </p:txBody>
      </p:sp>
      <p:sp>
        <p:nvSpPr>
          <p:cNvPr id="3686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1B85C1-8CC4-284E-9839-01D09917CCF7}" type="slidenum">
              <a:rPr lang="fr-FR" sz="1200">
                <a:latin typeface="Calibri" charset="0"/>
              </a:rPr>
              <a:pPr eaLnBrk="1" hangingPunct="1"/>
              <a:t>31</a:t>
            </a:fld>
            <a:endParaRPr lang="fr-FR"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7948675-B83E-B140-BDA2-53844309406E}" type="datetime1">
              <a:rPr lang="fr-FR" smtClean="0"/>
              <a:t>04/07/19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99432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89CC5F9-8DAD-3746-BC2A-FD8119B58247}" type="datetime1">
              <a:rPr lang="fr-FR" smtClean="0"/>
              <a:t>04/07/19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298385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2151FAE-BA93-F64B-9DFB-770D5F0B2315}" type="datetime1">
              <a:rPr lang="fr-FR" smtClean="0"/>
              <a:t>04/07/19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291678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9FB56B2-F227-7A41-9A4F-31B8B74DC90B}" type="datetime1">
              <a:rPr lang="fr-FR" smtClean="0"/>
              <a:t>04/07/19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318011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44ECE61-306A-7F49-8162-0320E940E805}" type="datetime1">
              <a:rPr lang="fr-FR" smtClean="0"/>
              <a:t>04/07/19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327231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AD1ED7E4-4F5F-4647-A6DD-F9130322615C}" type="datetime1">
              <a:rPr lang="fr-FR" smtClean="0"/>
              <a:t>04/07/19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307094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0FE160F-ED5F-DF43-ABA0-33FC35D54751}" type="datetime1">
              <a:rPr lang="fr-FR" smtClean="0"/>
              <a:t>04/07/19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141809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FC0C90F-2951-FD47-88B4-3E1DEA37E74B}" type="datetime1">
              <a:rPr lang="fr-FR" smtClean="0"/>
              <a:t>04/07/19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322290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C703109-C7EF-8248-B05D-948AD34D75A1}" type="datetime1">
              <a:rPr lang="fr-FR" smtClean="0"/>
              <a:t>04/07/19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72843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68A261D-53A2-4048-914C-000195FF0507}" type="datetime1">
              <a:rPr lang="fr-FR" smtClean="0"/>
              <a:t>04/07/19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386615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4204209-4A3E-914A-89CB-E9BBC9B33FAF}" type="datetime1">
              <a:rPr lang="fr-FR" smtClean="0"/>
              <a:t>04/07/19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354228E-336A-C345-9EDE-63425FF2EB2C}" type="slidenum">
              <a:rPr lang="fr-FR" smtClean="0"/>
              <a:t>‹#›</a:t>
            </a:fld>
            <a:endParaRPr lang="fr-FR"/>
          </a:p>
        </p:txBody>
      </p:sp>
    </p:spTree>
    <p:extLst>
      <p:ext uri="{BB962C8B-B14F-4D97-AF65-F5344CB8AC3E}">
        <p14:creationId xmlns:p14="http://schemas.microsoft.com/office/powerpoint/2010/main" val="33526934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EA1FC-37A2-BD44-A0C7-424108F18298}" type="datetime1">
              <a:rPr lang="fr-FR" smtClean="0"/>
              <a:t>04/07/19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54228E-336A-C345-9EDE-63425FF2EB2C}" type="slidenum">
              <a:rPr lang="fr-FR" smtClean="0"/>
              <a:t>‹#›</a:t>
            </a:fld>
            <a:endParaRPr lang="fr-FR"/>
          </a:p>
        </p:txBody>
      </p:sp>
    </p:spTree>
    <p:extLst>
      <p:ext uri="{BB962C8B-B14F-4D97-AF65-F5344CB8AC3E}">
        <p14:creationId xmlns:p14="http://schemas.microsoft.com/office/powerpoint/2010/main" val="331270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hyperlink" Target="https://wiki.maisons-paysannes.org/wiki/Accueil" TargetMode="External"/><Relationship Id="rId4" Type="http://schemas.openxmlformats.org/officeDocument/2006/relationships/hyperlink" Target="http://www.rehabilitation-bati-ancien.fr/fr" TargetMode="External"/><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3002128" y="3984479"/>
            <a:ext cx="3121593" cy="1384995"/>
          </a:xfrm>
          <a:prstGeom prst="rect">
            <a:avLst/>
          </a:prstGeom>
          <a:noFill/>
        </p:spPr>
        <p:txBody>
          <a:bodyPr wrap="none" rtlCol="0">
            <a:spAutoFit/>
          </a:bodyPr>
          <a:lstStyle/>
          <a:p>
            <a:pPr algn="ctr"/>
            <a:r>
              <a:rPr lang="fr-FR" sz="2800" dirty="0" smtClean="0"/>
              <a:t>Assemblée générale </a:t>
            </a:r>
          </a:p>
          <a:p>
            <a:pPr algn="ctr"/>
            <a:r>
              <a:rPr lang="fr-FR" sz="2800" dirty="0" smtClean="0"/>
              <a:t>Du 6 juillet 2019</a:t>
            </a:r>
          </a:p>
          <a:p>
            <a:pPr algn="ctr"/>
            <a:r>
              <a:rPr lang="fr-FR" sz="2800" dirty="0" smtClean="0"/>
              <a:t>Rochemaure</a:t>
            </a:r>
            <a:endParaRPr lang="fr-FR" sz="2800" dirty="0"/>
          </a:p>
        </p:txBody>
      </p:sp>
      <p:grpSp>
        <p:nvGrpSpPr>
          <p:cNvPr id="4" name="Grouper 3"/>
          <p:cNvGrpSpPr/>
          <p:nvPr/>
        </p:nvGrpSpPr>
        <p:grpSpPr>
          <a:xfrm>
            <a:off x="154700" y="350739"/>
            <a:ext cx="5144351" cy="2823302"/>
            <a:chOff x="546643" y="2831607"/>
            <a:chExt cx="3853190" cy="2080824"/>
          </a:xfrm>
        </p:grpSpPr>
        <p:pic>
          <p:nvPicPr>
            <p:cNvPr id="2" name="Image 1" descr="logo_mpf_ardeche_377c.png"/>
            <p:cNvPicPr>
              <a:picLocks noChangeAspect="1"/>
            </p:cNvPicPr>
            <p:nvPr/>
          </p:nvPicPr>
          <p:blipFill rotWithShape="1">
            <a:blip r:embed="rId2">
              <a:extLst>
                <a:ext uri="{28A0092B-C50C-407E-A947-70E740481C1C}">
                  <a14:useLocalDpi xmlns:a14="http://schemas.microsoft.com/office/drawing/2010/main" val="0"/>
                </a:ext>
              </a:extLst>
            </a:blip>
            <a:srcRect b="12454"/>
            <a:stretch/>
          </p:blipFill>
          <p:spPr>
            <a:xfrm>
              <a:off x="546643" y="2831607"/>
              <a:ext cx="3853190" cy="1543088"/>
            </a:xfrm>
            <a:prstGeom prst="rect">
              <a:avLst/>
            </a:prstGeom>
          </p:spPr>
        </p:pic>
        <p:sp>
          <p:nvSpPr>
            <p:cNvPr id="3" name="ZoneTexte 2"/>
            <p:cNvSpPr txBox="1"/>
            <p:nvPr/>
          </p:nvSpPr>
          <p:spPr>
            <a:xfrm>
              <a:off x="972013" y="4327655"/>
              <a:ext cx="2665413" cy="584776"/>
            </a:xfrm>
            <a:prstGeom prst="rect">
              <a:avLst/>
            </a:prstGeom>
            <a:noFill/>
          </p:spPr>
          <p:txBody>
            <a:bodyPr wrap="none" rtlCol="0">
              <a:spAutoFit/>
            </a:bodyPr>
            <a:lstStyle/>
            <a:p>
              <a:r>
                <a:rPr lang="fr-FR" sz="1600" dirty="0" smtClean="0"/>
                <a:t>Délégation de </a:t>
              </a:r>
            </a:p>
            <a:p>
              <a:r>
                <a:rPr lang="fr-FR" sz="1600" dirty="0" smtClean="0"/>
                <a:t>Maisons Paysannes de France</a:t>
              </a:r>
              <a:endParaRPr lang="fr-FR" sz="1600" dirty="0"/>
            </a:p>
          </p:txBody>
        </p:sp>
      </p:grpSp>
      <p:sp>
        <p:nvSpPr>
          <p:cNvPr id="6" name="Espace réservé du numéro de diapositive 5"/>
          <p:cNvSpPr>
            <a:spLocks noGrp="1"/>
          </p:cNvSpPr>
          <p:nvPr>
            <p:ph type="sldNum" sz="quarter" idx="12"/>
          </p:nvPr>
        </p:nvSpPr>
        <p:spPr/>
        <p:txBody>
          <a:bodyPr/>
          <a:lstStyle/>
          <a:p>
            <a:fld id="{8354228E-336A-C345-9EDE-63425FF2EB2C}" type="slidenum">
              <a:rPr lang="fr-FR" smtClean="0"/>
              <a:t>1</a:t>
            </a:fld>
            <a:endParaRPr lang="fr-FR"/>
          </a:p>
        </p:txBody>
      </p:sp>
    </p:spTree>
    <p:extLst>
      <p:ext uri="{BB962C8B-B14F-4D97-AF65-F5344CB8AC3E}">
        <p14:creationId xmlns:p14="http://schemas.microsoft.com/office/powerpoint/2010/main" val="26276867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26943" y="1600198"/>
            <a:ext cx="7933844" cy="4770537"/>
          </a:xfrm>
          <a:prstGeom prst="rect">
            <a:avLst/>
          </a:prstGeom>
          <a:noFill/>
        </p:spPr>
        <p:txBody>
          <a:bodyPr wrap="square" rtlCol="0">
            <a:spAutoFit/>
          </a:bodyPr>
          <a:lstStyle/>
          <a:p>
            <a:r>
              <a:rPr lang="fr-FR" sz="2400" dirty="0" smtClean="0">
                <a:solidFill>
                  <a:srgbClr val="000000"/>
                </a:solidFill>
              </a:rPr>
              <a:t>Projets 2019-2020</a:t>
            </a:r>
            <a:endParaRPr lang="fr-FR" sz="2400" dirty="0">
              <a:solidFill>
                <a:srgbClr val="000000"/>
              </a:solidFill>
            </a:endParaRPr>
          </a:p>
          <a:p>
            <a:r>
              <a:rPr lang="fr-FR" dirty="0" smtClean="0">
                <a:solidFill>
                  <a:srgbClr val="000000"/>
                </a:solidFill>
              </a:rPr>
              <a:t>	</a:t>
            </a:r>
            <a:endParaRPr lang="fr-FR" sz="2000" dirty="0">
              <a:solidFill>
                <a:srgbClr val="000000"/>
              </a:solidFill>
            </a:endParaRPr>
          </a:p>
          <a:p>
            <a:r>
              <a:rPr lang="fr-FR" sz="2000" dirty="0" smtClean="0">
                <a:solidFill>
                  <a:srgbClr val="000000"/>
                </a:solidFill>
              </a:rPr>
              <a:t>Stage chaux chanvre le 19 juillet à Saint Melany</a:t>
            </a:r>
          </a:p>
          <a:p>
            <a:r>
              <a:rPr lang="fr-FR" sz="2000" dirty="0" smtClean="0">
                <a:solidFill>
                  <a:srgbClr val="000000"/>
                </a:solidFill>
              </a:rPr>
              <a:t>Stage enduits de chaux les 12 et 13 octobre à </a:t>
            </a:r>
            <a:r>
              <a:rPr lang="fr-FR" sz="2000" dirty="0" err="1" smtClean="0">
                <a:solidFill>
                  <a:srgbClr val="000000"/>
                </a:solidFill>
              </a:rPr>
              <a:t>Hautségur</a:t>
            </a:r>
            <a:endParaRPr lang="fr-FR" sz="2000" dirty="0" smtClean="0">
              <a:solidFill>
                <a:srgbClr val="000000"/>
              </a:solidFill>
            </a:endParaRPr>
          </a:p>
          <a:p>
            <a:endParaRPr lang="fr-FR" sz="2000" dirty="0">
              <a:solidFill>
                <a:srgbClr val="000000"/>
              </a:solidFill>
            </a:endParaRPr>
          </a:p>
          <a:p>
            <a:r>
              <a:rPr lang="fr-FR" sz="2000" dirty="0" smtClean="0">
                <a:solidFill>
                  <a:srgbClr val="000000"/>
                </a:solidFill>
              </a:rPr>
              <a:t>Organisation de stages pierre sèche et enduits chaux.</a:t>
            </a:r>
            <a:endParaRPr lang="fr-FR" sz="2000" dirty="0">
              <a:solidFill>
                <a:srgbClr val="000000"/>
              </a:solidFill>
            </a:endParaRPr>
          </a:p>
          <a:p>
            <a:r>
              <a:rPr lang="fr-FR" sz="2000" dirty="0" smtClean="0">
                <a:solidFill>
                  <a:srgbClr val="000000"/>
                </a:solidFill>
              </a:rPr>
              <a:t>Organisation de stages pour l’Université populaire des </a:t>
            </a:r>
            <a:r>
              <a:rPr lang="fr-FR" sz="2000" dirty="0" err="1" smtClean="0">
                <a:solidFill>
                  <a:srgbClr val="000000"/>
                </a:solidFill>
              </a:rPr>
              <a:t>Ollières</a:t>
            </a:r>
            <a:r>
              <a:rPr lang="fr-FR" sz="2000" dirty="0" smtClean="0">
                <a:solidFill>
                  <a:srgbClr val="000000"/>
                </a:solidFill>
              </a:rPr>
              <a:t>.</a:t>
            </a:r>
          </a:p>
          <a:p>
            <a:endParaRPr lang="fr-FR" sz="2000" dirty="0">
              <a:solidFill>
                <a:srgbClr val="000000"/>
              </a:solidFill>
            </a:endParaRPr>
          </a:p>
          <a:p>
            <a:r>
              <a:rPr lang="fr-FR" sz="2000" dirty="0">
                <a:solidFill>
                  <a:srgbClr val="000000"/>
                </a:solidFill>
              </a:rPr>
              <a:t>Discussions avec le Parc et le CAUE pour des projets communs</a:t>
            </a:r>
            <a:r>
              <a:rPr lang="fr-FR" sz="2000" dirty="0" smtClean="0">
                <a:solidFill>
                  <a:srgbClr val="000000"/>
                </a:solidFill>
              </a:rPr>
              <a:t>.</a:t>
            </a:r>
            <a:r>
              <a:rPr lang="fr-FR" sz="2000" dirty="0">
                <a:solidFill>
                  <a:srgbClr val="000000"/>
                </a:solidFill>
              </a:rPr>
              <a:t> Organisation de journée(s) d’initiation pour le Lycée professionnel de Chomérac à renouveler</a:t>
            </a:r>
          </a:p>
          <a:p>
            <a:endParaRPr lang="fr-FR" sz="2000" dirty="0">
              <a:solidFill>
                <a:srgbClr val="000000"/>
              </a:solidFill>
            </a:endParaRPr>
          </a:p>
          <a:p>
            <a:r>
              <a:rPr lang="fr-FR" sz="2000" dirty="0">
                <a:solidFill>
                  <a:srgbClr val="000000"/>
                </a:solidFill>
              </a:rPr>
              <a:t>Envisager participation à la foire d’Aubenas comme en 2016.</a:t>
            </a:r>
          </a:p>
          <a:p>
            <a:endParaRPr lang="fr-FR" sz="2000" dirty="0">
              <a:solidFill>
                <a:srgbClr val="000000"/>
              </a:solidFill>
            </a:endParaRPr>
          </a:p>
          <a:p>
            <a:r>
              <a:rPr lang="fr-FR" sz="2000" dirty="0">
                <a:solidFill>
                  <a:srgbClr val="000000"/>
                </a:solidFill>
              </a:rPr>
              <a:t>Contacts à approfondir avec les Points Info </a:t>
            </a:r>
            <a:r>
              <a:rPr lang="fr-FR" sz="2000" dirty="0" smtClean="0">
                <a:solidFill>
                  <a:srgbClr val="000000"/>
                </a:solidFill>
              </a:rPr>
              <a:t>Energie</a:t>
            </a:r>
            <a:endParaRPr lang="fr-FR" sz="2000" dirty="0">
              <a:solidFill>
                <a:srgbClr val="000000"/>
              </a:solidFill>
            </a:endParaRP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10</a:t>
            </a:fld>
            <a:endParaRPr lang="fr-FR"/>
          </a:p>
        </p:txBody>
      </p:sp>
    </p:spTree>
    <p:extLst>
      <p:ext uri="{BB962C8B-B14F-4D97-AF65-F5344CB8AC3E}">
        <p14:creationId xmlns:p14="http://schemas.microsoft.com/office/powerpoint/2010/main" val="82639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39559" y="1684591"/>
            <a:ext cx="7910062" cy="3416320"/>
          </a:xfrm>
          <a:prstGeom prst="rect">
            <a:avLst/>
          </a:prstGeom>
          <a:noFill/>
        </p:spPr>
        <p:txBody>
          <a:bodyPr wrap="square" rtlCol="0">
            <a:spAutoFit/>
          </a:bodyPr>
          <a:lstStyle/>
          <a:p>
            <a:r>
              <a:rPr lang="fr-FR" sz="2400" b="1" dirty="0" smtClean="0">
                <a:solidFill>
                  <a:srgbClr val="000000"/>
                </a:solidFill>
              </a:rPr>
              <a:t>Prochaines étapes de l’exposition</a:t>
            </a:r>
          </a:p>
          <a:p>
            <a:endParaRPr lang="fr-FR" sz="2400" b="1" dirty="0" smtClean="0">
              <a:solidFill>
                <a:srgbClr val="000000"/>
              </a:solidFill>
            </a:endParaRPr>
          </a:p>
          <a:p>
            <a:r>
              <a:rPr lang="fr-FR" sz="2400" dirty="0" smtClean="0">
                <a:solidFill>
                  <a:srgbClr val="000000"/>
                </a:solidFill>
              </a:rPr>
              <a:t>Archives départementales du 9 juillet au 25 octobre</a:t>
            </a:r>
          </a:p>
          <a:p>
            <a:r>
              <a:rPr lang="fr-FR" sz="2400" dirty="0" smtClean="0">
                <a:solidFill>
                  <a:srgbClr val="000000"/>
                </a:solidFill>
              </a:rPr>
              <a:t>Le Teil </a:t>
            </a:r>
            <a:r>
              <a:rPr lang="fr-FR" sz="2400" dirty="0" smtClean="0">
                <a:solidFill>
                  <a:srgbClr val="000000"/>
                </a:solidFill>
              </a:rPr>
              <a:t>du 3 au 17 mai 2020</a:t>
            </a:r>
            <a:endParaRPr lang="fr-FR" sz="2400" dirty="0" smtClean="0">
              <a:solidFill>
                <a:srgbClr val="000000"/>
              </a:solidFill>
            </a:endParaRPr>
          </a:p>
          <a:p>
            <a:endParaRPr lang="fr-FR" sz="2400" dirty="0">
              <a:solidFill>
                <a:srgbClr val="000000"/>
              </a:solidFill>
            </a:endParaRPr>
          </a:p>
          <a:p>
            <a:r>
              <a:rPr lang="fr-FR" sz="2400" dirty="0" smtClean="0">
                <a:solidFill>
                  <a:srgbClr val="000000"/>
                </a:solidFill>
              </a:rPr>
              <a:t>D’autres lieux en cours de discussion, Tournon,</a:t>
            </a:r>
            <a:r>
              <a:rPr lang="is-IS" sz="2400" dirty="0" smtClean="0">
                <a:solidFill>
                  <a:srgbClr val="000000"/>
                </a:solidFill>
              </a:rPr>
              <a:t>…</a:t>
            </a:r>
            <a:endParaRPr lang="fr-FR" sz="2400" dirty="0" smtClean="0">
              <a:solidFill>
                <a:srgbClr val="000000"/>
              </a:solidFill>
            </a:endParaRPr>
          </a:p>
          <a:p>
            <a:endParaRPr lang="fr-FR" sz="2400" dirty="0">
              <a:solidFill>
                <a:srgbClr val="000000"/>
              </a:solidFill>
            </a:endParaRPr>
          </a:p>
          <a:p>
            <a:r>
              <a:rPr lang="fr-FR" sz="2400" dirty="0" smtClean="0">
                <a:solidFill>
                  <a:srgbClr val="000000"/>
                </a:solidFill>
              </a:rPr>
              <a:t>N’hésitez pas à la proposer dans vos villages</a:t>
            </a:r>
          </a:p>
          <a:p>
            <a:endParaRPr lang="fr-FR" sz="2400" dirty="0">
              <a:solidFill>
                <a:srgbClr val="000000"/>
              </a:solidFill>
            </a:endParaRP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11</a:t>
            </a:fld>
            <a:endParaRPr lang="fr-FR"/>
          </a:p>
        </p:txBody>
      </p:sp>
    </p:spTree>
    <p:extLst>
      <p:ext uri="{BB962C8B-B14F-4D97-AF65-F5344CB8AC3E}">
        <p14:creationId xmlns:p14="http://schemas.microsoft.com/office/powerpoint/2010/main" val="31722802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559" y="1350301"/>
            <a:ext cx="7202658" cy="923330"/>
          </a:xfrm>
          <a:prstGeom prst="rect">
            <a:avLst/>
          </a:prstGeom>
        </p:spPr>
        <p:txBody>
          <a:bodyPr wrap="square">
            <a:spAutoFit/>
          </a:bodyPr>
          <a:lstStyle/>
          <a:p>
            <a:endParaRPr lang="fr-FR" dirty="0" smtClean="0"/>
          </a:p>
          <a:p>
            <a:endParaRPr lang="fr-FR" dirty="0" smtClean="0"/>
          </a:p>
          <a:p>
            <a:endParaRPr lang="fr-FR" dirty="0"/>
          </a:p>
        </p:txBody>
      </p:sp>
      <p:sp>
        <p:nvSpPr>
          <p:cNvPr id="3" name="ZoneTexte 2"/>
          <p:cNvSpPr txBox="1"/>
          <p:nvPr/>
        </p:nvSpPr>
        <p:spPr>
          <a:xfrm>
            <a:off x="109737" y="1735026"/>
            <a:ext cx="9034263" cy="2308324"/>
          </a:xfrm>
          <a:prstGeom prst="rect">
            <a:avLst/>
          </a:prstGeom>
          <a:noFill/>
        </p:spPr>
        <p:txBody>
          <a:bodyPr wrap="square" rtlCol="0">
            <a:spAutoFit/>
          </a:bodyPr>
          <a:lstStyle/>
          <a:p>
            <a:r>
              <a:rPr lang="fr-FR" sz="2400" b="1" dirty="0" smtClean="0"/>
              <a:t>    Evolution des adhésions:</a:t>
            </a:r>
          </a:p>
          <a:p>
            <a:endParaRPr lang="fr-FR" sz="2000" dirty="0" smtClean="0"/>
          </a:p>
          <a:p>
            <a:r>
              <a:rPr lang="fr-FR" sz="2000" dirty="0" smtClean="0"/>
              <a:t>2008    2009    2010    2011    2012    2013    2014    2015    2016   2017</a:t>
            </a:r>
            <a:r>
              <a:rPr lang="fr-FR" sz="2000" dirty="0"/>
              <a:t> </a:t>
            </a:r>
            <a:r>
              <a:rPr lang="fr-FR" sz="2000" dirty="0" smtClean="0"/>
              <a:t> 2018  </a:t>
            </a:r>
            <a:r>
              <a:rPr lang="fr-FR" sz="2000" dirty="0" smtClean="0">
                <a:solidFill>
                  <a:srgbClr val="558ED5"/>
                </a:solidFill>
              </a:rPr>
              <a:t>2019 (6)</a:t>
            </a:r>
            <a:r>
              <a:rPr lang="fr-FR" sz="2000" dirty="0" smtClean="0"/>
              <a:t> </a:t>
            </a:r>
          </a:p>
          <a:p>
            <a:r>
              <a:rPr lang="fr-FR" sz="2000" dirty="0" smtClean="0"/>
              <a:t>  49         41        43        44         41         37         50        70	</a:t>
            </a:r>
            <a:r>
              <a:rPr lang="fr-FR" sz="2000" dirty="0"/>
              <a:t> </a:t>
            </a:r>
            <a:r>
              <a:rPr lang="fr-FR" sz="2000" dirty="0" smtClean="0"/>
              <a:t>  77		87     101     </a:t>
            </a:r>
            <a:r>
              <a:rPr lang="fr-FR" sz="2000" dirty="0" smtClean="0">
                <a:solidFill>
                  <a:schemeClr val="tx2">
                    <a:lumMod val="60000"/>
                    <a:lumOff val="40000"/>
                  </a:schemeClr>
                </a:solidFill>
              </a:rPr>
              <a:t>85</a:t>
            </a:r>
          </a:p>
          <a:p>
            <a:endParaRPr lang="fr-FR" sz="2000" dirty="0"/>
          </a:p>
          <a:p>
            <a:endParaRPr lang="fr-FR" sz="2000" b="1" dirty="0" smtClean="0"/>
          </a:p>
          <a:p>
            <a:r>
              <a:rPr lang="fr-FR" sz="2000" b="1" dirty="0" smtClean="0"/>
              <a:t>L’union fait la force, mobilisez vos relations</a:t>
            </a:r>
            <a:r>
              <a:rPr lang="is-IS" sz="2000" b="1" dirty="0" smtClean="0"/>
              <a:t>…</a:t>
            </a:r>
            <a:endParaRPr lang="fr-FR" sz="2000" b="1" dirty="0"/>
          </a:p>
        </p:txBody>
      </p:sp>
      <p:pic>
        <p:nvPicPr>
          <p:cNvPr id="5" name="Image 4"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6" name="Espace réservé du numéro de diapositive 5"/>
          <p:cNvSpPr>
            <a:spLocks noGrp="1"/>
          </p:cNvSpPr>
          <p:nvPr>
            <p:ph type="sldNum" sz="quarter" idx="12"/>
          </p:nvPr>
        </p:nvSpPr>
        <p:spPr/>
        <p:txBody>
          <a:bodyPr/>
          <a:lstStyle/>
          <a:p>
            <a:fld id="{8354228E-336A-C345-9EDE-63425FF2EB2C}" type="slidenum">
              <a:rPr lang="fr-FR" smtClean="0"/>
              <a:t>12</a:t>
            </a:fld>
            <a:endParaRPr lang="fr-FR"/>
          </a:p>
        </p:txBody>
      </p:sp>
    </p:spTree>
    <p:extLst>
      <p:ext uri="{BB962C8B-B14F-4D97-AF65-F5344CB8AC3E}">
        <p14:creationId xmlns:p14="http://schemas.microsoft.com/office/powerpoint/2010/main" val="31786479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81445" y="3418220"/>
            <a:ext cx="8105355" cy="584776"/>
          </a:xfrm>
          <a:prstGeom prst="rect">
            <a:avLst/>
          </a:prstGeom>
          <a:noFill/>
        </p:spPr>
        <p:txBody>
          <a:bodyPr wrap="square" rtlCol="0">
            <a:spAutoFit/>
          </a:bodyPr>
          <a:lstStyle/>
          <a:p>
            <a:pPr algn="ctr"/>
            <a:r>
              <a:rPr lang="fr-FR" sz="3200" dirty="0" smtClean="0"/>
              <a:t>« Rapport financier »</a:t>
            </a:r>
            <a:endParaRPr lang="fr-FR" sz="3200" dirty="0"/>
          </a:p>
        </p:txBody>
      </p:sp>
      <p:pic>
        <p:nvPicPr>
          <p:cNvPr id="2" name="Image 1"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13</a:t>
            </a:fld>
            <a:endParaRPr lang="fr-FR"/>
          </a:p>
        </p:txBody>
      </p:sp>
    </p:spTree>
    <p:extLst>
      <p:ext uri="{BB962C8B-B14F-4D97-AF65-F5344CB8AC3E}">
        <p14:creationId xmlns:p14="http://schemas.microsoft.com/office/powerpoint/2010/main" val="344616595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39559" y="1199754"/>
            <a:ext cx="7910062" cy="5170647"/>
          </a:xfrm>
          <a:prstGeom prst="rect">
            <a:avLst/>
          </a:prstGeom>
          <a:noFill/>
        </p:spPr>
        <p:txBody>
          <a:bodyPr wrap="square" rtlCol="0">
            <a:spAutoFit/>
          </a:bodyPr>
          <a:lstStyle/>
          <a:p>
            <a:r>
              <a:rPr lang="fr-FR" sz="2400" b="1" dirty="0" smtClean="0">
                <a:solidFill>
                  <a:srgbClr val="000000"/>
                </a:solidFill>
              </a:rPr>
              <a:t>Situation financière		2017		2018        2019 (6m)</a:t>
            </a:r>
          </a:p>
          <a:p>
            <a:endParaRPr lang="fr-FR" b="1" dirty="0" smtClean="0">
              <a:solidFill>
                <a:srgbClr val="000000"/>
              </a:solidFill>
            </a:endParaRPr>
          </a:p>
          <a:p>
            <a:r>
              <a:rPr lang="fr-FR" dirty="0" smtClean="0">
                <a:solidFill>
                  <a:srgbClr val="000000"/>
                </a:solidFill>
              </a:rPr>
              <a:t>Adhésions, dons				955,68		2402,61	         400,00</a:t>
            </a:r>
          </a:p>
          <a:p>
            <a:r>
              <a:rPr lang="fr-FR" dirty="0" smtClean="0">
                <a:solidFill>
                  <a:srgbClr val="000000"/>
                </a:solidFill>
              </a:rPr>
              <a:t>stages						400,00		  570,00		967,00</a:t>
            </a:r>
          </a:p>
          <a:p>
            <a:r>
              <a:rPr lang="fr-FR" dirty="0" smtClean="0">
                <a:solidFill>
                  <a:srgbClr val="000000"/>
                </a:solidFill>
              </a:rPr>
              <a:t>Vente livres, catalogues  	       1817,50		2714,50		  37,50</a:t>
            </a:r>
          </a:p>
          <a:p>
            <a:r>
              <a:rPr lang="fr-FR" dirty="0" smtClean="0">
                <a:solidFill>
                  <a:srgbClr val="000000"/>
                </a:solidFill>
              </a:rPr>
              <a:t>Subventions				</a:t>
            </a:r>
            <a:r>
              <a:rPr lang="fr-FR" dirty="0">
                <a:solidFill>
                  <a:srgbClr val="000000"/>
                </a:solidFill>
              </a:rPr>
              <a:t> </a:t>
            </a:r>
            <a:r>
              <a:rPr lang="fr-FR" dirty="0" smtClean="0">
                <a:solidFill>
                  <a:srgbClr val="000000"/>
                </a:solidFill>
              </a:rPr>
              <a:t>      4000,00		  200,00		    0,00</a:t>
            </a:r>
          </a:p>
          <a:p>
            <a:r>
              <a:rPr lang="fr-FR" dirty="0" smtClean="0">
                <a:solidFill>
                  <a:srgbClr val="000000"/>
                </a:solidFill>
              </a:rPr>
              <a:t>				</a:t>
            </a:r>
            <a:r>
              <a:rPr lang="fr-FR" dirty="0">
                <a:solidFill>
                  <a:srgbClr val="000000"/>
                </a:solidFill>
              </a:rPr>
              <a:t>	</a:t>
            </a:r>
            <a:r>
              <a:rPr lang="fr-FR" b="1" dirty="0" smtClean="0">
                <a:solidFill>
                  <a:srgbClr val="000000"/>
                </a:solidFill>
              </a:rPr>
              <a:t>	</a:t>
            </a:r>
            <a:r>
              <a:rPr lang="fr-FR" b="1" dirty="0">
                <a:solidFill>
                  <a:srgbClr val="000000"/>
                </a:solidFill>
              </a:rPr>
              <a:t> </a:t>
            </a:r>
            <a:r>
              <a:rPr lang="fr-FR" b="1" dirty="0" smtClean="0">
                <a:solidFill>
                  <a:srgbClr val="000000"/>
                </a:solidFill>
              </a:rPr>
              <a:t>      7173,18		5687,11	      1404,50</a:t>
            </a:r>
          </a:p>
          <a:p>
            <a:r>
              <a:rPr lang="fr-FR" b="1" dirty="0" smtClean="0">
                <a:solidFill>
                  <a:srgbClr val="000000"/>
                </a:solidFill>
              </a:rPr>
              <a:t>				</a:t>
            </a:r>
            <a:endParaRPr lang="fr-FR" b="1" dirty="0">
              <a:solidFill>
                <a:srgbClr val="000000"/>
              </a:solidFill>
            </a:endParaRPr>
          </a:p>
          <a:p>
            <a:r>
              <a:rPr lang="fr-FR" dirty="0" smtClean="0">
                <a:solidFill>
                  <a:srgbClr val="000000"/>
                </a:solidFill>
              </a:rPr>
              <a:t>achats </a:t>
            </a:r>
            <a:r>
              <a:rPr lang="fr-FR" dirty="0">
                <a:solidFill>
                  <a:srgbClr val="000000"/>
                </a:solidFill>
              </a:rPr>
              <a:t>livres		</a:t>
            </a:r>
            <a:r>
              <a:rPr lang="fr-FR" dirty="0" smtClean="0">
                <a:solidFill>
                  <a:srgbClr val="000000"/>
                </a:solidFill>
              </a:rPr>
              <a:t>			137,50		1961,60		264,00</a:t>
            </a:r>
            <a:endParaRPr lang="fr-FR" dirty="0">
              <a:solidFill>
                <a:srgbClr val="000000"/>
              </a:solidFill>
            </a:endParaRPr>
          </a:p>
          <a:p>
            <a:r>
              <a:rPr lang="fr-FR" dirty="0">
                <a:solidFill>
                  <a:srgbClr val="000000"/>
                </a:solidFill>
              </a:rPr>
              <a:t>coût des stages	</a:t>
            </a:r>
            <a:r>
              <a:rPr lang="fr-FR" dirty="0" smtClean="0">
                <a:solidFill>
                  <a:srgbClr val="000000"/>
                </a:solidFill>
              </a:rPr>
              <a:t>			    0,00		  300,00		814,06</a:t>
            </a:r>
            <a:endParaRPr lang="fr-FR" dirty="0">
              <a:solidFill>
                <a:srgbClr val="000000"/>
              </a:solidFill>
            </a:endParaRPr>
          </a:p>
          <a:p>
            <a:r>
              <a:rPr lang="fr-FR" dirty="0" smtClean="0">
                <a:solidFill>
                  <a:srgbClr val="000000"/>
                </a:solidFill>
              </a:rPr>
              <a:t>Associations </a:t>
            </a:r>
            <a:r>
              <a:rPr lang="fr-FR" dirty="0">
                <a:solidFill>
                  <a:srgbClr val="000000"/>
                </a:solidFill>
              </a:rPr>
              <a:t>amies	</a:t>
            </a:r>
            <a:r>
              <a:rPr lang="fr-FR" dirty="0" smtClean="0">
                <a:solidFill>
                  <a:srgbClr val="000000"/>
                </a:solidFill>
              </a:rPr>
              <a:t>			190,00		  185,00		165,00</a:t>
            </a:r>
          </a:p>
          <a:p>
            <a:r>
              <a:rPr lang="fr-FR" dirty="0">
                <a:solidFill>
                  <a:srgbClr val="000000"/>
                </a:solidFill>
              </a:rPr>
              <a:t>catalogues et </a:t>
            </a:r>
            <a:r>
              <a:rPr lang="fr-FR" dirty="0" smtClean="0">
                <a:solidFill>
                  <a:srgbClr val="000000"/>
                </a:solidFill>
              </a:rPr>
              <a:t>impression	     10713,25		  345,60		    0,00</a:t>
            </a:r>
          </a:p>
          <a:p>
            <a:r>
              <a:rPr lang="fr-FR" dirty="0" smtClean="0">
                <a:solidFill>
                  <a:srgbClr val="000000"/>
                </a:solidFill>
              </a:rPr>
              <a:t>Fournitures, poste, </a:t>
            </a:r>
            <a:r>
              <a:rPr lang="fr-FR" dirty="0" err="1" smtClean="0">
                <a:solidFill>
                  <a:srgbClr val="000000"/>
                </a:solidFill>
              </a:rPr>
              <a:t>déplacts</a:t>
            </a:r>
            <a:r>
              <a:rPr lang="fr-FR" dirty="0" smtClean="0">
                <a:solidFill>
                  <a:srgbClr val="000000"/>
                </a:solidFill>
              </a:rPr>
              <a:t>		747,62		1238,79		212,28</a:t>
            </a:r>
            <a:endParaRPr lang="fr-FR" dirty="0">
              <a:solidFill>
                <a:srgbClr val="000000"/>
              </a:solidFill>
            </a:endParaRPr>
          </a:p>
          <a:p>
            <a:r>
              <a:rPr lang="fr-FR" b="1" dirty="0">
                <a:solidFill>
                  <a:srgbClr val="000000"/>
                </a:solidFill>
              </a:rPr>
              <a:t>				</a:t>
            </a:r>
            <a:r>
              <a:rPr lang="fr-FR" b="1" dirty="0" smtClean="0">
                <a:solidFill>
                  <a:srgbClr val="000000"/>
                </a:solidFill>
              </a:rPr>
              <a:t>	</a:t>
            </a:r>
            <a:r>
              <a:rPr lang="fr-FR" b="1" dirty="0">
                <a:solidFill>
                  <a:srgbClr val="000000"/>
                </a:solidFill>
              </a:rPr>
              <a:t>	</a:t>
            </a:r>
            <a:r>
              <a:rPr lang="fr-FR" b="1" dirty="0" smtClean="0">
                <a:solidFill>
                  <a:srgbClr val="000000"/>
                </a:solidFill>
              </a:rPr>
              <a:t>    11838,38 €		4080,90 €      1455,34</a:t>
            </a:r>
            <a:endParaRPr lang="fr-FR" b="1" dirty="0">
              <a:solidFill>
                <a:srgbClr val="000000"/>
              </a:solidFill>
            </a:endParaRPr>
          </a:p>
          <a:p>
            <a:r>
              <a:rPr lang="fr-FR" b="1" dirty="0">
                <a:solidFill>
                  <a:srgbClr val="000000"/>
                </a:solidFill>
              </a:rPr>
              <a:t>	résultat		</a:t>
            </a:r>
            <a:r>
              <a:rPr lang="fr-FR" b="1" dirty="0" smtClean="0">
                <a:solidFill>
                  <a:srgbClr val="000000"/>
                </a:solidFill>
              </a:rPr>
              <a:t>		    - 4665,20 €	         1606,21 €        - 50,84</a:t>
            </a:r>
            <a:endParaRPr lang="fr-FR" b="1" dirty="0">
              <a:solidFill>
                <a:srgbClr val="000000"/>
              </a:solidFill>
            </a:endParaRPr>
          </a:p>
          <a:p>
            <a:endParaRPr lang="fr-FR" b="1" dirty="0" smtClean="0">
              <a:solidFill>
                <a:srgbClr val="000000"/>
              </a:solidFill>
            </a:endParaRPr>
          </a:p>
          <a:p>
            <a:r>
              <a:rPr lang="fr-FR" b="1" dirty="0">
                <a:solidFill>
                  <a:srgbClr val="000000"/>
                </a:solidFill>
              </a:rPr>
              <a:t>	</a:t>
            </a:r>
            <a:r>
              <a:rPr lang="fr-FR" b="1" dirty="0" smtClean="0">
                <a:solidFill>
                  <a:srgbClr val="000000"/>
                </a:solidFill>
              </a:rPr>
              <a:t>Trésorerie			        3908,79 €		5200,29 €      4651,68</a:t>
            </a:r>
          </a:p>
          <a:p>
            <a:r>
              <a:rPr lang="fr-FR" b="1" dirty="0" smtClean="0">
                <a:solidFill>
                  <a:srgbClr val="000000"/>
                </a:solidFill>
              </a:rPr>
              <a:t>	livret				        615,53 €		  620,14 €	        618,34 </a:t>
            </a: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14</a:t>
            </a:fld>
            <a:endParaRPr lang="fr-FR"/>
          </a:p>
        </p:txBody>
      </p:sp>
    </p:spTree>
    <p:extLst>
      <p:ext uri="{BB962C8B-B14F-4D97-AF65-F5344CB8AC3E}">
        <p14:creationId xmlns:p14="http://schemas.microsoft.com/office/powerpoint/2010/main" val="22629581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92461" y="3034304"/>
            <a:ext cx="7910062" cy="461665"/>
          </a:xfrm>
          <a:prstGeom prst="rect">
            <a:avLst/>
          </a:prstGeom>
          <a:noFill/>
        </p:spPr>
        <p:txBody>
          <a:bodyPr wrap="square" rtlCol="0">
            <a:spAutoFit/>
          </a:bodyPr>
          <a:lstStyle/>
          <a:p>
            <a:r>
              <a:rPr lang="fr-FR" sz="2400" b="1" dirty="0" smtClean="0">
                <a:solidFill>
                  <a:srgbClr val="000000"/>
                </a:solidFill>
              </a:rPr>
              <a:t>Proposition d’affecter le résultat aux réserves</a:t>
            </a:r>
            <a:endParaRPr lang="fr-FR" b="1" dirty="0" smtClean="0">
              <a:solidFill>
                <a:srgbClr val="000000"/>
              </a:solidFill>
            </a:endParaRP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15</a:t>
            </a:fld>
            <a:endParaRPr lang="fr-FR"/>
          </a:p>
        </p:txBody>
      </p:sp>
    </p:spTree>
    <p:extLst>
      <p:ext uri="{BB962C8B-B14F-4D97-AF65-F5344CB8AC3E}">
        <p14:creationId xmlns:p14="http://schemas.microsoft.com/office/powerpoint/2010/main" val="17547752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26943" y="1380678"/>
            <a:ext cx="7933844" cy="4124206"/>
          </a:xfrm>
          <a:prstGeom prst="rect">
            <a:avLst/>
          </a:prstGeom>
          <a:noFill/>
        </p:spPr>
        <p:txBody>
          <a:bodyPr wrap="square" rtlCol="0">
            <a:spAutoFit/>
          </a:bodyPr>
          <a:lstStyle/>
          <a:p>
            <a:r>
              <a:rPr lang="fr-FR" sz="2400" dirty="0" smtClean="0">
                <a:solidFill>
                  <a:srgbClr val="000000"/>
                </a:solidFill>
              </a:rPr>
              <a:t>Budget 2018-2019</a:t>
            </a:r>
            <a:endParaRPr lang="fr-FR" dirty="0">
              <a:solidFill>
                <a:srgbClr val="000000"/>
              </a:solidFill>
            </a:endParaRPr>
          </a:p>
          <a:p>
            <a:r>
              <a:rPr lang="fr-FR" dirty="0" smtClean="0">
                <a:solidFill>
                  <a:srgbClr val="000000"/>
                </a:solidFill>
              </a:rPr>
              <a:t>	</a:t>
            </a:r>
            <a:endParaRPr lang="fr-FR" dirty="0">
              <a:solidFill>
                <a:srgbClr val="000000"/>
              </a:solidFill>
            </a:endParaRPr>
          </a:p>
          <a:p>
            <a:r>
              <a:rPr lang="fr-FR" sz="2000" dirty="0" smtClean="0">
                <a:solidFill>
                  <a:srgbClr val="000000"/>
                </a:solidFill>
              </a:rPr>
              <a:t>Les cotisations et les dons devraient voisiner les 2500 €</a:t>
            </a:r>
          </a:p>
          <a:p>
            <a:endParaRPr lang="fr-FR" sz="2000" dirty="0">
              <a:solidFill>
                <a:srgbClr val="000000"/>
              </a:solidFill>
            </a:endParaRPr>
          </a:p>
          <a:p>
            <a:r>
              <a:rPr lang="fr-FR" sz="2000" dirty="0" smtClean="0">
                <a:solidFill>
                  <a:srgbClr val="000000"/>
                </a:solidFill>
              </a:rPr>
              <a:t>Les ventes de documents à l’occasion de l’exposition et des conférences devraient être plus faibles, les Archives ne pouvant pas vendre nos documents qui seront mi en dépôt dans une librairie chez qui nous enverrons les visiteurs.</a:t>
            </a:r>
          </a:p>
          <a:p>
            <a:endParaRPr lang="fr-FR" sz="2000" dirty="0">
              <a:solidFill>
                <a:srgbClr val="000000"/>
              </a:solidFill>
            </a:endParaRPr>
          </a:p>
          <a:p>
            <a:r>
              <a:rPr lang="fr-FR" sz="2000" dirty="0" smtClean="0">
                <a:solidFill>
                  <a:srgbClr val="000000"/>
                </a:solidFill>
              </a:rPr>
              <a:t>Les activités avec le parc et le CAUE pourraient rapporter 1000 ou 1500€ mais rien de négocié encore, proposition en cours.</a:t>
            </a:r>
          </a:p>
          <a:p>
            <a:endParaRPr lang="fr-FR" sz="2000" dirty="0">
              <a:solidFill>
                <a:srgbClr val="000000"/>
              </a:solidFill>
            </a:endParaRPr>
          </a:p>
          <a:p>
            <a:r>
              <a:rPr lang="fr-FR" sz="2000" dirty="0" smtClean="0">
                <a:solidFill>
                  <a:srgbClr val="000000"/>
                </a:solidFill>
              </a:rPr>
              <a:t>Nous limiterons nos dépenses  à nos ressources.</a:t>
            </a: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16</a:t>
            </a:fld>
            <a:endParaRPr lang="fr-FR"/>
          </a:p>
        </p:txBody>
      </p:sp>
    </p:spTree>
    <p:extLst>
      <p:ext uri="{BB962C8B-B14F-4D97-AF65-F5344CB8AC3E}">
        <p14:creationId xmlns:p14="http://schemas.microsoft.com/office/powerpoint/2010/main" val="16334154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39559" y="1486463"/>
            <a:ext cx="7910062" cy="4893648"/>
          </a:xfrm>
          <a:prstGeom prst="rect">
            <a:avLst/>
          </a:prstGeom>
          <a:noFill/>
        </p:spPr>
        <p:txBody>
          <a:bodyPr wrap="square" rtlCol="0">
            <a:spAutoFit/>
          </a:bodyPr>
          <a:lstStyle/>
          <a:p>
            <a:r>
              <a:rPr lang="fr-FR" sz="2400" b="1" dirty="0" smtClean="0">
                <a:solidFill>
                  <a:srgbClr val="000000"/>
                </a:solidFill>
              </a:rPr>
              <a:t>Situation financière		</a:t>
            </a:r>
            <a:r>
              <a:rPr lang="fr-FR" sz="2400" b="1" dirty="0" smtClean="0">
                <a:solidFill>
                  <a:schemeClr val="bg1">
                    <a:lumMod val="65000"/>
                  </a:schemeClr>
                </a:solidFill>
              </a:rPr>
              <a:t>2018        2019 (6m)  </a:t>
            </a:r>
            <a:r>
              <a:rPr lang="fr-FR" sz="2400" b="1" dirty="0" smtClean="0">
                <a:solidFill>
                  <a:srgbClr val="000000"/>
                </a:solidFill>
              </a:rPr>
              <a:t>budget 2019</a:t>
            </a:r>
          </a:p>
          <a:p>
            <a:endParaRPr lang="fr-FR" b="1" dirty="0" smtClean="0">
              <a:solidFill>
                <a:srgbClr val="000000"/>
              </a:solidFill>
            </a:endParaRPr>
          </a:p>
          <a:p>
            <a:r>
              <a:rPr lang="fr-FR" dirty="0" smtClean="0">
                <a:solidFill>
                  <a:srgbClr val="000000"/>
                </a:solidFill>
              </a:rPr>
              <a:t>Adhésions, dons				</a:t>
            </a:r>
            <a:r>
              <a:rPr lang="fr-FR" dirty="0" smtClean="0">
                <a:solidFill>
                  <a:srgbClr val="A6A6A6"/>
                </a:solidFill>
              </a:rPr>
              <a:t>2402,61	         400,00</a:t>
            </a:r>
            <a:r>
              <a:rPr lang="fr-FR" dirty="0" smtClean="0">
                <a:solidFill>
                  <a:srgbClr val="000000"/>
                </a:solidFill>
              </a:rPr>
              <a:t>		2400,00</a:t>
            </a:r>
          </a:p>
          <a:p>
            <a:r>
              <a:rPr lang="fr-FR" dirty="0" smtClean="0">
                <a:solidFill>
                  <a:srgbClr val="000000"/>
                </a:solidFill>
              </a:rPr>
              <a:t>stages					          </a:t>
            </a:r>
            <a:r>
              <a:rPr lang="fr-FR" dirty="0" smtClean="0">
                <a:solidFill>
                  <a:srgbClr val="A6A6A6"/>
                </a:solidFill>
              </a:rPr>
              <a:t> 570,00		967,00</a:t>
            </a:r>
            <a:r>
              <a:rPr lang="fr-FR" dirty="0" smtClean="0">
                <a:solidFill>
                  <a:srgbClr val="000000"/>
                </a:solidFill>
              </a:rPr>
              <a:t>		1200,00</a:t>
            </a:r>
          </a:p>
          <a:p>
            <a:r>
              <a:rPr lang="fr-FR" dirty="0" smtClean="0">
                <a:solidFill>
                  <a:srgbClr val="000000"/>
                </a:solidFill>
              </a:rPr>
              <a:t>Vente livres, catalogues  		</a:t>
            </a:r>
            <a:r>
              <a:rPr lang="fr-FR" dirty="0" smtClean="0">
                <a:solidFill>
                  <a:srgbClr val="A6A6A6"/>
                </a:solidFill>
              </a:rPr>
              <a:t>2714,50		  37,50</a:t>
            </a:r>
            <a:r>
              <a:rPr lang="fr-FR" dirty="0" smtClean="0">
                <a:solidFill>
                  <a:srgbClr val="000000"/>
                </a:solidFill>
              </a:rPr>
              <a:t>		  400,00</a:t>
            </a:r>
          </a:p>
          <a:p>
            <a:r>
              <a:rPr lang="fr-FR" dirty="0" smtClean="0">
                <a:solidFill>
                  <a:srgbClr val="000000"/>
                </a:solidFill>
              </a:rPr>
              <a:t>Subventions					  </a:t>
            </a:r>
            <a:r>
              <a:rPr lang="fr-FR" dirty="0" smtClean="0">
                <a:solidFill>
                  <a:srgbClr val="A6A6A6"/>
                </a:solidFill>
              </a:rPr>
              <a:t>200,00		    0,00</a:t>
            </a:r>
          </a:p>
          <a:p>
            <a:r>
              <a:rPr lang="fr-FR" dirty="0" smtClean="0">
                <a:solidFill>
                  <a:srgbClr val="000000"/>
                </a:solidFill>
              </a:rPr>
              <a:t>					</a:t>
            </a:r>
            <a:r>
              <a:rPr lang="fr-FR" b="1" dirty="0" smtClean="0">
                <a:solidFill>
                  <a:srgbClr val="000000"/>
                </a:solidFill>
              </a:rPr>
              <a:t>		</a:t>
            </a:r>
            <a:r>
              <a:rPr lang="fr-FR" b="1" dirty="0" smtClean="0">
                <a:solidFill>
                  <a:srgbClr val="A6A6A6"/>
                </a:solidFill>
              </a:rPr>
              <a:t>5687,11	      1404,50</a:t>
            </a:r>
            <a:r>
              <a:rPr lang="fr-FR" b="1" dirty="0" smtClean="0">
                <a:solidFill>
                  <a:srgbClr val="000000"/>
                </a:solidFill>
              </a:rPr>
              <a:t>		4000,00</a:t>
            </a:r>
          </a:p>
          <a:p>
            <a:r>
              <a:rPr lang="fr-FR" b="1" dirty="0" smtClean="0">
                <a:solidFill>
                  <a:srgbClr val="000000"/>
                </a:solidFill>
              </a:rPr>
              <a:t>				</a:t>
            </a:r>
            <a:endParaRPr lang="fr-FR" b="1" dirty="0">
              <a:solidFill>
                <a:srgbClr val="000000"/>
              </a:solidFill>
            </a:endParaRPr>
          </a:p>
          <a:p>
            <a:r>
              <a:rPr lang="fr-FR" dirty="0" smtClean="0">
                <a:solidFill>
                  <a:srgbClr val="000000"/>
                </a:solidFill>
              </a:rPr>
              <a:t>achats </a:t>
            </a:r>
            <a:r>
              <a:rPr lang="fr-FR" dirty="0">
                <a:solidFill>
                  <a:srgbClr val="000000"/>
                </a:solidFill>
              </a:rPr>
              <a:t>livres		</a:t>
            </a:r>
            <a:r>
              <a:rPr lang="fr-FR" dirty="0" smtClean="0">
                <a:solidFill>
                  <a:srgbClr val="000000"/>
                </a:solidFill>
              </a:rPr>
              <a:t>			</a:t>
            </a:r>
            <a:r>
              <a:rPr lang="fr-FR" dirty="0" smtClean="0">
                <a:solidFill>
                  <a:srgbClr val="A6A6A6"/>
                </a:solidFill>
              </a:rPr>
              <a:t>1961,60		264,00</a:t>
            </a:r>
            <a:r>
              <a:rPr lang="fr-FR" dirty="0" smtClean="0">
                <a:solidFill>
                  <a:srgbClr val="000000"/>
                </a:solidFill>
              </a:rPr>
              <a:t>		  300,00</a:t>
            </a:r>
            <a:endParaRPr lang="fr-FR" dirty="0">
              <a:solidFill>
                <a:srgbClr val="000000"/>
              </a:solidFill>
            </a:endParaRPr>
          </a:p>
          <a:p>
            <a:r>
              <a:rPr lang="fr-FR" dirty="0">
                <a:solidFill>
                  <a:srgbClr val="000000"/>
                </a:solidFill>
              </a:rPr>
              <a:t>coût des stages	</a:t>
            </a:r>
            <a:r>
              <a:rPr lang="fr-FR" dirty="0" smtClean="0">
                <a:solidFill>
                  <a:srgbClr val="000000"/>
                </a:solidFill>
              </a:rPr>
              <a:t>			  </a:t>
            </a:r>
            <a:r>
              <a:rPr lang="fr-FR" dirty="0" smtClean="0">
                <a:solidFill>
                  <a:srgbClr val="A6A6A6"/>
                </a:solidFill>
              </a:rPr>
              <a:t>300,00		814,06</a:t>
            </a:r>
            <a:r>
              <a:rPr lang="fr-FR" dirty="0" smtClean="0">
                <a:solidFill>
                  <a:srgbClr val="000000"/>
                </a:solidFill>
              </a:rPr>
              <a:t>		  850,00</a:t>
            </a:r>
            <a:endParaRPr lang="fr-FR" dirty="0">
              <a:solidFill>
                <a:srgbClr val="000000"/>
              </a:solidFill>
            </a:endParaRPr>
          </a:p>
          <a:p>
            <a:r>
              <a:rPr lang="fr-FR" dirty="0" smtClean="0">
                <a:solidFill>
                  <a:srgbClr val="000000"/>
                </a:solidFill>
              </a:rPr>
              <a:t>Associations </a:t>
            </a:r>
            <a:r>
              <a:rPr lang="fr-FR" dirty="0">
                <a:solidFill>
                  <a:srgbClr val="000000"/>
                </a:solidFill>
              </a:rPr>
              <a:t>amies	</a:t>
            </a:r>
            <a:r>
              <a:rPr lang="fr-FR" dirty="0" smtClean="0">
                <a:solidFill>
                  <a:srgbClr val="000000"/>
                </a:solidFill>
              </a:rPr>
              <a:t>			  </a:t>
            </a:r>
            <a:r>
              <a:rPr lang="fr-FR" dirty="0" smtClean="0">
                <a:solidFill>
                  <a:srgbClr val="A6A6A6"/>
                </a:solidFill>
              </a:rPr>
              <a:t>185,00		165,00</a:t>
            </a:r>
            <a:r>
              <a:rPr lang="fr-FR" dirty="0" smtClean="0">
                <a:solidFill>
                  <a:srgbClr val="000000"/>
                </a:solidFill>
              </a:rPr>
              <a:t>		  165,00</a:t>
            </a:r>
          </a:p>
          <a:p>
            <a:r>
              <a:rPr lang="fr-FR" dirty="0">
                <a:solidFill>
                  <a:srgbClr val="000000"/>
                </a:solidFill>
              </a:rPr>
              <a:t>catalogues et </a:t>
            </a:r>
            <a:r>
              <a:rPr lang="fr-FR" dirty="0" smtClean="0">
                <a:solidFill>
                  <a:srgbClr val="000000"/>
                </a:solidFill>
              </a:rPr>
              <a:t>impression		  </a:t>
            </a:r>
            <a:r>
              <a:rPr lang="fr-FR" dirty="0" smtClean="0">
                <a:solidFill>
                  <a:srgbClr val="A6A6A6"/>
                </a:solidFill>
              </a:rPr>
              <a:t>345,60		    0,00</a:t>
            </a:r>
            <a:r>
              <a:rPr lang="fr-FR" dirty="0" smtClean="0">
                <a:solidFill>
                  <a:srgbClr val="000000"/>
                </a:solidFill>
              </a:rPr>
              <a:t>		  200,00</a:t>
            </a:r>
          </a:p>
          <a:p>
            <a:r>
              <a:rPr lang="fr-FR" dirty="0" smtClean="0">
                <a:solidFill>
                  <a:srgbClr val="000000"/>
                </a:solidFill>
              </a:rPr>
              <a:t>Fournitures, poste, </a:t>
            </a:r>
            <a:r>
              <a:rPr lang="fr-FR" dirty="0" err="1" smtClean="0">
                <a:solidFill>
                  <a:srgbClr val="000000"/>
                </a:solidFill>
              </a:rPr>
              <a:t>déplacts</a:t>
            </a:r>
            <a:r>
              <a:rPr lang="is-IS" dirty="0" smtClean="0">
                <a:solidFill>
                  <a:srgbClr val="000000"/>
                </a:solidFill>
              </a:rPr>
              <a:t>…</a:t>
            </a:r>
            <a:r>
              <a:rPr lang="fr-FR" dirty="0" smtClean="0">
                <a:solidFill>
                  <a:srgbClr val="000000"/>
                </a:solidFill>
              </a:rPr>
              <a:t>	</a:t>
            </a:r>
            <a:r>
              <a:rPr lang="fr-FR" dirty="0" smtClean="0">
                <a:solidFill>
                  <a:srgbClr val="A6A6A6"/>
                </a:solidFill>
              </a:rPr>
              <a:t>1238,79		212,28</a:t>
            </a:r>
            <a:r>
              <a:rPr lang="fr-FR" dirty="0" smtClean="0">
                <a:solidFill>
                  <a:srgbClr val="000000"/>
                </a:solidFill>
              </a:rPr>
              <a:t>		  600,00</a:t>
            </a:r>
            <a:endParaRPr lang="fr-FR" dirty="0">
              <a:solidFill>
                <a:srgbClr val="000000"/>
              </a:solidFill>
            </a:endParaRPr>
          </a:p>
          <a:p>
            <a:r>
              <a:rPr lang="fr-FR" b="1" dirty="0">
                <a:solidFill>
                  <a:srgbClr val="000000"/>
                </a:solidFill>
              </a:rPr>
              <a:t>				</a:t>
            </a:r>
            <a:r>
              <a:rPr lang="fr-FR" b="1" dirty="0" smtClean="0">
                <a:solidFill>
                  <a:srgbClr val="000000"/>
                </a:solidFill>
              </a:rPr>
              <a:t>			</a:t>
            </a:r>
            <a:r>
              <a:rPr lang="fr-FR" b="1" dirty="0" smtClean="0">
                <a:solidFill>
                  <a:srgbClr val="A6A6A6"/>
                </a:solidFill>
              </a:rPr>
              <a:t>4080,90 €      1455,34</a:t>
            </a:r>
            <a:r>
              <a:rPr lang="fr-FR" b="1" dirty="0" smtClean="0">
                <a:solidFill>
                  <a:srgbClr val="000000"/>
                </a:solidFill>
              </a:rPr>
              <a:t>		2115,00</a:t>
            </a:r>
            <a:endParaRPr lang="fr-FR" b="1" dirty="0">
              <a:solidFill>
                <a:srgbClr val="000000"/>
              </a:solidFill>
            </a:endParaRPr>
          </a:p>
          <a:p>
            <a:r>
              <a:rPr lang="fr-FR" b="1" dirty="0">
                <a:solidFill>
                  <a:srgbClr val="000000"/>
                </a:solidFill>
              </a:rPr>
              <a:t>	résultat		</a:t>
            </a:r>
            <a:r>
              <a:rPr lang="fr-FR" b="1" dirty="0" smtClean="0">
                <a:solidFill>
                  <a:srgbClr val="000000"/>
                </a:solidFill>
              </a:rPr>
              <a:t>		         </a:t>
            </a:r>
            <a:r>
              <a:rPr lang="fr-FR" b="1" dirty="0" smtClean="0">
                <a:solidFill>
                  <a:srgbClr val="A6A6A6"/>
                </a:solidFill>
              </a:rPr>
              <a:t>1606,21 €        - 50,84</a:t>
            </a:r>
            <a:r>
              <a:rPr lang="fr-FR" b="1" dirty="0" smtClean="0">
                <a:solidFill>
                  <a:srgbClr val="000000"/>
                </a:solidFill>
              </a:rPr>
              <a:t>		1885,00</a:t>
            </a:r>
            <a:endParaRPr lang="fr-FR" b="1" dirty="0">
              <a:solidFill>
                <a:srgbClr val="000000"/>
              </a:solidFill>
            </a:endParaRPr>
          </a:p>
          <a:p>
            <a:endParaRPr lang="fr-FR" b="1" dirty="0" smtClean="0">
              <a:solidFill>
                <a:srgbClr val="000000"/>
              </a:solidFill>
            </a:endParaRPr>
          </a:p>
          <a:p>
            <a:r>
              <a:rPr lang="fr-FR" b="1" dirty="0">
                <a:solidFill>
                  <a:srgbClr val="000000"/>
                </a:solidFill>
              </a:rPr>
              <a:t>	</a:t>
            </a:r>
            <a:endParaRPr lang="fr-FR" b="1" dirty="0" smtClean="0">
              <a:solidFill>
                <a:srgbClr val="000000"/>
              </a:solidFill>
            </a:endParaRP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17</a:t>
            </a:fld>
            <a:endParaRPr lang="fr-FR"/>
          </a:p>
        </p:txBody>
      </p:sp>
    </p:spTree>
    <p:extLst>
      <p:ext uri="{BB962C8B-B14F-4D97-AF65-F5344CB8AC3E}">
        <p14:creationId xmlns:p14="http://schemas.microsoft.com/office/powerpoint/2010/main" val="7862031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81445" y="3418220"/>
            <a:ext cx="8105355" cy="584776"/>
          </a:xfrm>
          <a:prstGeom prst="rect">
            <a:avLst/>
          </a:prstGeom>
          <a:noFill/>
        </p:spPr>
        <p:txBody>
          <a:bodyPr wrap="square" rtlCol="0">
            <a:spAutoFit/>
          </a:bodyPr>
          <a:lstStyle/>
          <a:p>
            <a:pPr algn="ctr"/>
            <a:r>
              <a:rPr lang="fr-FR" sz="3200" dirty="0" smtClean="0"/>
              <a:t>Déménagement du siège</a:t>
            </a:r>
            <a:endParaRPr lang="fr-FR" sz="3200" dirty="0"/>
          </a:p>
        </p:txBody>
      </p:sp>
      <p:pic>
        <p:nvPicPr>
          <p:cNvPr id="2" name="Image 1"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18</a:t>
            </a:fld>
            <a:endParaRPr lang="fr-FR"/>
          </a:p>
        </p:txBody>
      </p:sp>
    </p:spTree>
    <p:extLst>
      <p:ext uri="{BB962C8B-B14F-4D97-AF65-F5344CB8AC3E}">
        <p14:creationId xmlns:p14="http://schemas.microsoft.com/office/powerpoint/2010/main" val="25933011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81445" y="1662070"/>
            <a:ext cx="8105355" cy="3416320"/>
          </a:xfrm>
          <a:prstGeom prst="rect">
            <a:avLst/>
          </a:prstGeom>
          <a:noFill/>
        </p:spPr>
        <p:txBody>
          <a:bodyPr wrap="square" rtlCol="0">
            <a:spAutoFit/>
          </a:bodyPr>
          <a:lstStyle/>
          <a:p>
            <a:r>
              <a:rPr lang="fr-FR" sz="2400" dirty="0" smtClean="0"/>
              <a:t>Le siège est actuellement chez Alain Benoist ex </a:t>
            </a:r>
            <a:r>
              <a:rPr lang="fr-FR" sz="2400" dirty="0" err="1" smtClean="0"/>
              <a:t>secrétaoire</a:t>
            </a:r>
            <a:r>
              <a:rPr lang="fr-FR" sz="2400" dirty="0" smtClean="0"/>
              <a:t> qui a démissionné et n’a pas souhaité rester membre de l’association.</a:t>
            </a:r>
          </a:p>
          <a:p>
            <a:endParaRPr lang="fr-FR" sz="2400" dirty="0"/>
          </a:p>
          <a:p>
            <a:r>
              <a:rPr lang="fr-FR" sz="2400" dirty="0" smtClean="0"/>
              <a:t>Proposition est faite de déplacer le siège chez Philippe </a:t>
            </a:r>
            <a:r>
              <a:rPr lang="fr-FR" sz="2400" dirty="0" err="1" smtClean="0"/>
              <a:t>Garel</a:t>
            </a:r>
            <a:endParaRPr lang="fr-FR" sz="2400" dirty="0" smtClean="0"/>
          </a:p>
          <a:p>
            <a:endParaRPr lang="fr-FR" sz="2400" dirty="0"/>
          </a:p>
          <a:p>
            <a:r>
              <a:rPr lang="fr-FR" sz="2400" dirty="0" smtClean="0"/>
              <a:t>Champ La </a:t>
            </a:r>
            <a:r>
              <a:rPr lang="fr-FR" sz="2400" dirty="0" err="1" smtClean="0"/>
              <a:t>Lioure</a:t>
            </a:r>
            <a:r>
              <a:rPr lang="fr-FR" sz="2400" dirty="0" smtClean="0"/>
              <a:t>  07210 Chomerac</a:t>
            </a:r>
          </a:p>
          <a:p>
            <a:endParaRPr lang="fr-FR" sz="2400" dirty="0"/>
          </a:p>
          <a:p>
            <a:r>
              <a:rPr lang="fr-FR" sz="2400" dirty="0" smtClean="0"/>
              <a:t>Sachant que l’adresse de fonctionnement reste la mienne</a:t>
            </a:r>
            <a:endParaRPr lang="fr-FR" sz="2400" dirty="0"/>
          </a:p>
        </p:txBody>
      </p:sp>
      <p:pic>
        <p:nvPicPr>
          <p:cNvPr id="2" name="Image 1"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19</a:t>
            </a:fld>
            <a:endParaRPr lang="fr-FR"/>
          </a:p>
        </p:txBody>
      </p:sp>
    </p:spTree>
    <p:extLst>
      <p:ext uri="{BB962C8B-B14F-4D97-AF65-F5344CB8AC3E}">
        <p14:creationId xmlns:p14="http://schemas.microsoft.com/office/powerpoint/2010/main" val="6919293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58462" y="1709110"/>
            <a:ext cx="8105355" cy="3785652"/>
          </a:xfrm>
          <a:prstGeom prst="rect">
            <a:avLst/>
          </a:prstGeom>
          <a:noFill/>
        </p:spPr>
        <p:txBody>
          <a:bodyPr wrap="square" rtlCol="0">
            <a:spAutoFit/>
          </a:bodyPr>
          <a:lstStyle/>
          <a:p>
            <a:r>
              <a:rPr lang="fr-FR" sz="2400" dirty="0" smtClean="0"/>
              <a:t>Un grand merci à Régis Fabre pour l’organisation de cette journée</a:t>
            </a:r>
          </a:p>
          <a:p>
            <a:endParaRPr lang="fr-FR" sz="2400" dirty="0" smtClean="0"/>
          </a:p>
          <a:p>
            <a:r>
              <a:rPr lang="fr-FR" sz="2400" dirty="0" smtClean="0"/>
              <a:t>10h à 12h15 assemblée générale</a:t>
            </a:r>
          </a:p>
          <a:p>
            <a:endParaRPr lang="fr-FR" sz="2400" dirty="0"/>
          </a:p>
          <a:p>
            <a:r>
              <a:rPr lang="fr-FR" sz="2400" dirty="0" smtClean="0"/>
              <a:t>12h30 repas à l’Auberge de Rochemaure</a:t>
            </a:r>
          </a:p>
          <a:p>
            <a:endParaRPr lang="fr-FR" sz="2400" dirty="0"/>
          </a:p>
          <a:p>
            <a:r>
              <a:rPr lang="fr-FR" sz="2400" dirty="0" smtClean="0"/>
              <a:t>14h30 visite guidée du village</a:t>
            </a:r>
          </a:p>
          <a:p>
            <a:endParaRPr lang="fr-FR" sz="2400" dirty="0"/>
          </a:p>
          <a:p>
            <a:r>
              <a:rPr lang="fr-FR" sz="2400" dirty="0" smtClean="0"/>
              <a:t>17h environ fin de la journée</a:t>
            </a:r>
            <a:endParaRPr lang="fr-FR" sz="2400" dirty="0"/>
          </a:p>
        </p:txBody>
      </p:sp>
      <p:pic>
        <p:nvPicPr>
          <p:cNvPr id="2" name="Image 1"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2</a:t>
            </a:fld>
            <a:endParaRPr lang="fr-FR"/>
          </a:p>
        </p:txBody>
      </p:sp>
    </p:spTree>
    <p:extLst>
      <p:ext uri="{BB962C8B-B14F-4D97-AF65-F5344CB8AC3E}">
        <p14:creationId xmlns:p14="http://schemas.microsoft.com/office/powerpoint/2010/main" val="16454972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81445" y="3418220"/>
            <a:ext cx="8105355" cy="584776"/>
          </a:xfrm>
          <a:prstGeom prst="rect">
            <a:avLst/>
          </a:prstGeom>
          <a:noFill/>
        </p:spPr>
        <p:txBody>
          <a:bodyPr wrap="square" rtlCol="0">
            <a:spAutoFit/>
          </a:bodyPr>
          <a:lstStyle/>
          <a:p>
            <a:pPr algn="ctr"/>
            <a:r>
              <a:rPr lang="fr-FR" sz="3200" dirty="0" smtClean="0"/>
              <a:t>Confirmation du CA et du Bureau</a:t>
            </a:r>
            <a:endParaRPr lang="fr-FR" sz="3200" dirty="0"/>
          </a:p>
        </p:txBody>
      </p:sp>
      <p:pic>
        <p:nvPicPr>
          <p:cNvPr id="2" name="Image 1"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20</a:t>
            </a:fld>
            <a:endParaRPr lang="fr-FR"/>
          </a:p>
        </p:txBody>
      </p:sp>
    </p:spTree>
    <p:extLst>
      <p:ext uri="{BB962C8B-B14F-4D97-AF65-F5344CB8AC3E}">
        <p14:creationId xmlns:p14="http://schemas.microsoft.com/office/powerpoint/2010/main" val="3041863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559" y="1350301"/>
            <a:ext cx="7202658" cy="923330"/>
          </a:xfrm>
          <a:prstGeom prst="rect">
            <a:avLst/>
          </a:prstGeom>
        </p:spPr>
        <p:txBody>
          <a:bodyPr wrap="square">
            <a:spAutoFit/>
          </a:bodyPr>
          <a:lstStyle/>
          <a:p>
            <a:endParaRPr lang="fr-FR" dirty="0" smtClean="0"/>
          </a:p>
          <a:p>
            <a:endParaRPr lang="fr-FR" dirty="0" smtClean="0"/>
          </a:p>
          <a:p>
            <a:endParaRPr lang="fr-FR" dirty="0"/>
          </a:p>
        </p:txBody>
      </p:sp>
      <p:sp>
        <p:nvSpPr>
          <p:cNvPr id="3" name="ZoneTexte 2"/>
          <p:cNvSpPr txBox="1"/>
          <p:nvPr/>
        </p:nvSpPr>
        <p:spPr>
          <a:xfrm>
            <a:off x="547577" y="1493480"/>
            <a:ext cx="8139223" cy="4093428"/>
          </a:xfrm>
          <a:prstGeom prst="rect">
            <a:avLst/>
          </a:prstGeom>
          <a:noFill/>
        </p:spPr>
        <p:txBody>
          <a:bodyPr wrap="square" rtlCol="0">
            <a:spAutoFit/>
          </a:bodyPr>
          <a:lstStyle/>
          <a:p>
            <a:r>
              <a:rPr lang="fr-FR" sz="2400" b="1" dirty="0" smtClean="0">
                <a:solidFill>
                  <a:srgbClr val="000000"/>
                </a:solidFill>
              </a:rPr>
              <a:t>Conseil d’Administration 				Bureau actuel</a:t>
            </a:r>
            <a:r>
              <a:rPr lang="fr-FR" dirty="0" smtClean="0">
                <a:solidFill>
                  <a:srgbClr val="000000"/>
                </a:solidFill>
              </a:rPr>
              <a:t>:</a:t>
            </a:r>
          </a:p>
          <a:p>
            <a:endParaRPr lang="fr-FR" dirty="0">
              <a:solidFill>
                <a:srgbClr val="000000"/>
              </a:solidFill>
            </a:endParaRPr>
          </a:p>
          <a:p>
            <a:r>
              <a:rPr lang="fr-FR" sz="2000" dirty="0" smtClean="0">
                <a:solidFill>
                  <a:srgbClr val="000000"/>
                </a:solidFill>
              </a:rPr>
              <a:t>Léon Charreyre</a:t>
            </a:r>
          </a:p>
          <a:p>
            <a:r>
              <a:rPr lang="fr-FR" sz="2000" dirty="0" smtClean="0">
                <a:solidFill>
                  <a:srgbClr val="000000"/>
                </a:solidFill>
              </a:rPr>
              <a:t>Jacques Julien</a:t>
            </a:r>
          </a:p>
          <a:p>
            <a:r>
              <a:rPr lang="fr-FR" sz="2000" dirty="0" smtClean="0">
                <a:solidFill>
                  <a:srgbClr val="000000"/>
                </a:solidFill>
              </a:rPr>
              <a:t>Bernard Leborne							Bernard leborne (président)</a:t>
            </a:r>
          </a:p>
          <a:p>
            <a:r>
              <a:rPr lang="fr-FR" sz="2000" dirty="0" smtClean="0">
                <a:solidFill>
                  <a:srgbClr val="000000"/>
                </a:solidFill>
              </a:rPr>
              <a:t>Denis Maraval</a:t>
            </a:r>
          </a:p>
          <a:p>
            <a:r>
              <a:rPr lang="fr-FR" sz="2000" dirty="0" smtClean="0">
                <a:solidFill>
                  <a:srgbClr val="000000"/>
                </a:solidFill>
              </a:rPr>
              <a:t>André </a:t>
            </a:r>
            <a:r>
              <a:rPr lang="fr-FR" sz="2000" dirty="0" err="1" smtClean="0">
                <a:solidFill>
                  <a:srgbClr val="000000"/>
                </a:solidFill>
              </a:rPr>
              <a:t>Chandesris</a:t>
            </a:r>
            <a:r>
              <a:rPr lang="fr-FR" sz="2000" dirty="0" smtClean="0">
                <a:solidFill>
                  <a:srgbClr val="000000"/>
                </a:solidFill>
              </a:rPr>
              <a:t>							André </a:t>
            </a:r>
            <a:r>
              <a:rPr lang="fr-FR" sz="2000" dirty="0" err="1" smtClean="0">
                <a:solidFill>
                  <a:srgbClr val="000000"/>
                </a:solidFill>
              </a:rPr>
              <a:t>Chandesris</a:t>
            </a:r>
            <a:r>
              <a:rPr lang="fr-FR" sz="2000" dirty="0" smtClean="0">
                <a:solidFill>
                  <a:srgbClr val="000000"/>
                </a:solidFill>
              </a:rPr>
              <a:t> (trésorier)</a:t>
            </a:r>
          </a:p>
          <a:p>
            <a:r>
              <a:rPr lang="fr-FR" sz="2000" dirty="0" smtClean="0">
                <a:solidFill>
                  <a:srgbClr val="000000"/>
                </a:solidFill>
              </a:rPr>
              <a:t>Jean Michel </a:t>
            </a:r>
            <a:r>
              <a:rPr lang="fr-FR" sz="2000" dirty="0" err="1" smtClean="0">
                <a:solidFill>
                  <a:srgbClr val="000000"/>
                </a:solidFill>
              </a:rPr>
              <a:t>Marlier</a:t>
            </a:r>
            <a:endParaRPr lang="fr-FR" sz="2000" dirty="0" smtClean="0">
              <a:solidFill>
                <a:srgbClr val="000000"/>
              </a:solidFill>
            </a:endParaRPr>
          </a:p>
          <a:p>
            <a:r>
              <a:rPr lang="fr-FR" sz="2000" dirty="0" smtClean="0">
                <a:solidFill>
                  <a:srgbClr val="000000"/>
                </a:solidFill>
              </a:rPr>
              <a:t>Philippe </a:t>
            </a:r>
            <a:r>
              <a:rPr lang="fr-FR" sz="2000" dirty="0" err="1" smtClean="0">
                <a:solidFill>
                  <a:srgbClr val="000000"/>
                </a:solidFill>
              </a:rPr>
              <a:t>Garel</a:t>
            </a:r>
            <a:endParaRPr lang="fr-FR" sz="2000" dirty="0" smtClean="0">
              <a:solidFill>
                <a:srgbClr val="000000"/>
              </a:solidFill>
            </a:endParaRPr>
          </a:p>
          <a:p>
            <a:r>
              <a:rPr lang="fr-FR" sz="2000" dirty="0" smtClean="0">
                <a:solidFill>
                  <a:srgbClr val="000000"/>
                </a:solidFill>
              </a:rPr>
              <a:t>Nathalie </a:t>
            </a:r>
            <a:r>
              <a:rPr lang="fr-FR" sz="2000" dirty="0" err="1" smtClean="0">
                <a:solidFill>
                  <a:srgbClr val="000000"/>
                </a:solidFill>
              </a:rPr>
              <a:t>Vietdepaule</a:t>
            </a:r>
            <a:r>
              <a:rPr lang="fr-FR" sz="2000" dirty="0" smtClean="0">
                <a:solidFill>
                  <a:srgbClr val="000000"/>
                </a:solidFill>
              </a:rPr>
              <a:t>						secrétaire générale</a:t>
            </a:r>
          </a:p>
          <a:p>
            <a:r>
              <a:rPr lang="fr-FR" sz="2000" dirty="0" smtClean="0">
                <a:solidFill>
                  <a:srgbClr val="000000"/>
                </a:solidFill>
              </a:rPr>
              <a:t>Jean Pierre </a:t>
            </a:r>
            <a:r>
              <a:rPr lang="fr-FR" sz="2000" dirty="0" err="1" smtClean="0">
                <a:solidFill>
                  <a:srgbClr val="000000"/>
                </a:solidFill>
              </a:rPr>
              <a:t>Willot</a:t>
            </a:r>
            <a:r>
              <a:rPr lang="fr-FR" sz="2000" dirty="0" smtClean="0">
                <a:solidFill>
                  <a:srgbClr val="000000"/>
                </a:solidFill>
              </a:rPr>
              <a:t>							conseils aux adhérents </a:t>
            </a:r>
          </a:p>
          <a:p>
            <a:endParaRPr lang="fr-FR" sz="2000" dirty="0">
              <a:solidFill>
                <a:srgbClr val="000000"/>
              </a:solidFill>
            </a:endParaRPr>
          </a:p>
          <a:p>
            <a:endParaRPr lang="fr-FR" dirty="0">
              <a:solidFill>
                <a:srgbClr val="000000"/>
              </a:solidFill>
            </a:endParaRPr>
          </a:p>
        </p:txBody>
      </p:sp>
      <p:pic>
        <p:nvPicPr>
          <p:cNvPr id="5" name="Image 4"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6" name="Espace réservé du numéro de diapositive 5"/>
          <p:cNvSpPr>
            <a:spLocks noGrp="1"/>
          </p:cNvSpPr>
          <p:nvPr>
            <p:ph type="sldNum" sz="quarter" idx="12"/>
          </p:nvPr>
        </p:nvSpPr>
        <p:spPr/>
        <p:txBody>
          <a:bodyPr/>
          <a:lstStyle/>
          <a:p>
            <a:fld id="{8354228E-336A-C345-9EDE-63425FF2EB2C}" type="slidenum">
              <a:rPr lang="fr-FR" smtClean="0"/>
              <a:t>21</a:t>
            </a:fld>
            <a:endParaRPr lang="fr-FR"/>
          </a:p>
        </p:txBody>
      </p:sp>
    </p:spTree>
    <p:extLst>
      <p:ext uri="{BB962C8B-B14F-4D97-AF65-F5344CB8AC3E}">
        <p14:creationId xmlns:p14="http://schemas.microsoft.com/office/powerpoint/2010/main" val="13170448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9559" y="1350301"/>
            <a:ext cx="7202658" cy="923330"/>
          </a:xfrm>
          <a:prstGeom prst="rect">
            <a:avLst/>
          </a:prstGeom>
        </p:spPr>
        <p:txBody>
          <a:bodyPr wrap="square">
            <a:spAutoFit/>
          </a:bodyPr>
          <a:lstStyle/>
          <a:p>
            <a:endParaRPr lang="fr-FR" dirty="0" smtClean="0"/>
          </a:p>
          <a:p>
            <a:endParaRPr lang="fr-FR" dirty="0" smtClean="0"/>
          </a:p>
          <a:p>
            <a:endParaRPr lang="fr-FR" dirty="0"/>
          </a:p>
        </p:txBody>
      </p:sp>
      <p:sp>
        <p:nvSpPr>
          <p:cNvPr id="3" name="ZoneTexte 2"/>
          <p:cNvSpPr txBox="1"/>
          <p:nvPr/>
        </p:nvSpPr>
        <p:spPr>
          <a:xfrm>
            <a:off x="547577" y="1493480"/>
            <a:ext cx="8139223" cy="3508653"/>
          </a:xfrm>
          <a:prstGeom prst="rect">
            <a:avLst/>
          </a:prstGeom>
          <a:noFill/>
        </p:spPr>
        <p:txBody>
          <a:bodyPr wrap="square" rtlCol="0">
            <a:spAutoFit/>
          </a:bodyPr>
          <a:lstStyle/>
          <a:p>
            <a:r>
              <a:rPr lang="fr-FR" sz="2400" b="1" dirty="0" smtClean="0">
                <a:solidFill>
                  <a:srgbClr val="000000"/>
                </a:solidFill>
              </a:rPr>
              <a:t>Fonctionnement de l’équipe</a:t>
            </a:r>
            <a:endParaRPr lang="fr-FR" sz="2000" dirty="0" smtClean="0">
              <a:solidFill>
                <a:srgbClr val="000000"/>
              </a:solidFill>
            </a:endParaRPr>
          </a:p>
          <a:p>
            <a:endParaRPr lang="fr-FR" sz="2000" dirty="0">
              <a:solidFill>
                <a:srgbClr val="000000"/>
              </a:solidFill>
            </a:endParaRPr>
          </a:p>
          <a:p>
            <a:endParaRPr lang="fr-FR" sz="2000" dirty="0" smtClean="0">
              <a:solidFill>
                <a:srgbClr val="000000"/>
              </a:solidFill>
            </a:endParaRPr>
          </a:p>
          <a:p>
            <a:r>
              <a:rPr lang="fr-FR" sz="2000" dirty="0" smtClean="0">
                <a:solidFill>
                  <a:srgbClr val="000000"/>
                </a:solidFill>
              </a:rPr>
              <a:t>Nécessité de renforcer l’équipe opérationnelle en particulier avec une distribution géographique sur tout le département pour les visites conseil.</a:t>
            </a:r>
          </a:p>
          <a:p>
            <a:endParaRPr lang="fr-FR" sz="2000" dirty="0">
              <a:solidFill>
                <a:srgbClr val="000000"/>
              </a:solidFill>
            </a:endParaRPr>
          </a:p>
          <a:p>
            <a:r>
              <a:rPr lang="fr-FR" sz="2000" dirty="0" smtClean="0">
                <a:solidFill>
                  <a:srgbClr val="000000"/>
                </a:solidFill>
              </a:rPr>
              <a:t>Nécessité de revenir à une équipe ardéchoise, en particulier pour la présidence</a:t>
            </a:r>
            <a:r>
              <a:rPr lang="is-IS" sz="2000" dirty="0" smtClean="0">
                <a:solidFill>
                  <a:srgbClr val="000000"/>
                </a:solidFill>
              </a:rPr>
              <a:t>…</a:t>
            </a:r>
            <a:r>
              <a:rPr lang="fr-FR" sz="2000" dirty="0" smtClean="0">
                <a:solidFill>
                  <a:srgbClr val="000000"/>
                </a:solidFill>
              </a:rPr>
              <a:t>  </a:t>
            </a:r>
          </a:p>
          <a:p>
            <a:endParaRPr lang="fr-FR" sz="2000" dirty="0">
              <a:solidFill>
                <a:srgbClr val="000000"/>
              </a:solidFill>
            </a:endParaRPr>
          </a:p>
          <a:p>
            <a:r>
              <a:rPr lang="fr-FR" sz="2000" dirty="0" smtClean="0">
                <a:solidFill>
                  <a:srgbClr val="000000"/>
                </a:solidFill>
              </a:rPr>
              <a:t>Approfondir la coopération avec les équipes de la Fondation </a:t>
            </a:r>
            <a:r>
              <a:rPr lang="fr-FR" sz="2000" smtClean="0">
                <a:solidFill>
                  <a:srgbClr val="000000"/>
                </a:solidFill>
              </a:rPr>
              <a:t>du Patrimoine.</a:t>
            </a:r>
            <a:endParaRPr lang="fr-FR" sz="2000" dirty="0" smtClean="0">
              <a:solidFill>
                <a:srgbClr val="000000"/>
              </a:solidFill>
            </a:endParaRPr>
          </a:p>
          <a:p>
            <a:endParaRPr lang="fr-FR" dirty="0">
              <a:solidFill>
                <a:srgbClr val="000000"/>
              </a:solidFill>
            </a:endParaRPr>
          </a:p>
        </p:txBody>
      </p:sp>
      <p:pic>
        <p:nvPicPr>
          <p:cNvPr id="5" name="Image 4"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6" name="Espace réservé du numéro de diapositive 5"/>
          <p:cNvSpPr>
            <a:spLocks noGrp="1"/>
          </p:cNvSpPr>
          <p:nvPr>
            <p:ph type="sldNum" sz="quarter" idx="12"/>
          </p:nvPr>
        </p:nvSpPr>
        <p:spPr/>
        <p:txBody>
          <a:bodyPr/>
          <a:lstStyle/>
          <a:p>
            <a:fld id="{8354228E-336A-C345-9EDE-63425FF2EB2C}" type="slidenum">
              <a:rPr lang="fr-FR" smtClean="0"/>
              <a:t>22</a:t>
            </a:fld>
            <a:endParaRPr lang="fr-FR"/>
          </a:p>
        </p:txBody>
      </p:sp>
    </p:spTree>
    <p:extLst>
      <p:ext uri="{BB962C8B-B14F-4D97-AF65-F5344CB8AC3E}">
        <p14:creationId xmlns:p14="http://schemas.microsoft.com/office/powerpoint/2010/main" val="24574772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4C307F-8F74-5241-9F13-E9F00E09EDD5}" type="slidenum">
              <a:rPr lang="fr-FR" sz="1200">
                <a:solidFill>
                  <a:srgbClr val="898989"/>
                </a:solidFill>
                <a:latin typeface="Calibri" charset="0"/>
              </a:rPr>
              <a:pPr eaLnBrk="1" hangingPunct="1"/>
              <a:t>23</a:t>
            </a:fld>
            <a:endParaRPr lang="fr-FR" sz="1200">
              <a:solidFill>
                <a:srgbClr val="898989"/>
              </a:solidFill>
              <a:latin typeface="Calibri" charset="0"/>
            </a:endParaRPr>
          </a:p>
        </p:txBody>
      </p:sp>
      <p:sp>
        <p:nvSpPr>
          <p:cNvPr id="59396"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59397" name="ZoneTexte 1"/>
          <p:cNvSpPr txBox="1">
            <a:spLocks noChangeArrowheads="1"/>
          </p:cNvSpPr>
          <p:nvPr/>
        </p:nvSpPr>
        <p:spPr bwMode="auto">
          <a:xfrm>
            <a:off x="1282730" y="1832379"/>
            <a:ext cx="6905005"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dirty="0" smtClean="0"/>
              <a:t>Approbation du rapport moral?</a:t>
            </a:r>
          </a:p>
          <a:p>
            <a:pPr eaLnBrk="1" hangingPunct="1"/>
            <a:endParaRPr lang="fr-FR" dirty="0"/>
          </a:p>
          <a:p>
            <a:pPr eaLnBrk="1" hangingPunct="1"/>
            <a:r>
              <a:rPr lang="fr-FR" dirty="0" smtClean="0"/>
              <a:t>Approbation des comptes 2018?</a:t>
            </a:r>
          </a:p>
          <a:p>
            <a:pPr eaLnBrk="1" hangingPunct="1"/>
            <a:endParaRPr lang="fr-FR" dirty="0"/>
          </a:p>
          <a:p>
            <a:pPr eaLnBrk="1" hangingPunct="1"/>
            <a:r>
              <a:rPr lang="fr-FR" dirty="0" smtClean="0"/>
              <a:t>Affectation du résultat aux réserves?</a:t>
            </a:r>
          </a:p>
          <a:p>
            <a:pPr eaLnBrk="1" hangingPunct="1"/>
            <a:endParaRPr lang="fr-FR" dirty="0"/>
          </a:p>
          <a:p>
            <a:pPr eaLnBrk="1" hangingPunct="1"/>
            <a:r>
              <a:rPr lang="fr-FR" dirty="0" smtClean="0"/>
              <a:t>Approbation des projets 2019?</a:t>
            </a:r>
          </a:p>
          <a:p>
            <a:pPr eaLnBrk="1" hangingPunct="1"/>
            <a:endParaRPr lang="fr-FR" dirty="0"/>
          </a:p>
          <a:p>
            <a:pPr eaLnBrk="1" hangingPunct="1"/>
            <a:r>
              <a:rPr lang="fr-FR" dirty="0" smtClean="0"/>
              <a:t>Approbation du changement d’adresse du siège?</a:t>
            </a:r>
          </a:p>
          <a:p>
            <a:pPr eaLnBrk="1" hangingPunct="1"/>
            <a:endParaRPr lang="fr-FR" dirty="0"/>
          </a:p>
          <a:p>
            <a:pPr eaLnBrk="1" hangingPunct="1"/>
            <a:r>
              <a:rPr lang="fr-FR" dirty="0" smtClean="0"/>
              <a:t>Confirmation du CA et du Bureau?</a:t>
            </a:r>
            <a:endParaRPr lang="fr-FR" dirty="0"/>
          </a:p>
        </p:txBody>
      </p:sp>
      <p:sp>
        <p:nvSpPr>
          <p:cNvPr id="7" name="ZoneTexte 6"/>
          <p:cNvSpPr txBox="1"/>
          <p:nvPr/>
        </p:nvSpPr>
        <p:spPr>
          <a:xfrm>
            <a:off x="2186521" y="181335"/>
            <a:ext cx="4854364" cy="461665"/>
          </a:xfrm>
          <a:prstGeom prst="rect">
            <a:avLst/>
          </a:prstGeom>
          <a:noFill/>
        </p:spPr>
        <p:txBody>
          <a:bodyPr wrap="none" rtlCol="0">
            <a:spAutoFit/>
          </a:bodyPr>
          <a:lstStyle/>
          <a:p>
            <a:r>
              <a:rPr lang="fr-FR" sz="2400" b="1" dirty="0" smtClean="0">
                <a:solidFill>
                  <a:srgbClr val="46801F"/>
                </a:solidFill>
                <a:latin typeface="Lucida Bright"/>
                <a:cs typeface="Lucida Bright"/>
              </a:rPr>
              <a:t>Maisons Paysannes d’Ardèche</a:t>
            </a:r>
            <a:endParaRPr lang="fr-FR" sz="2400" b="1" dirty="0">
              <a:solidFill>
                <a:srgbClr val="46801F"/>
              </a:solidFill>
              <a:latin typeface="Lucida Bright"/>
              <a:cs typeface="Lucida Bright"/>
            </a:endParaRPr>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40937236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2355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1CF45E-8078-2A49-A0D7-882DDD8E6058}" type="slidenum">
              <a:rPr lang="fr-FR" sz="1200">
                <a:solidFill>
                  <a:srgbClr val="898989"/>
                </a:solidFill>
                <a:latin typeface="Calibri" charset="0"/>
              </a:rPr>
              <a:pPr eaLnBrk="1" hangingPunct="1"/>
              <a:t>24</a:t>
            </a:fld>
            <a:endParaRPr lang="fr-FR" sz="1200">
              <a:solidFill>
                <a:srgbClr val="898989"/>
              </a:solidFill>
              <a:latin typeface="Calibri" charset="0"/>
            </a:endParaRPr>
          </a:p>
        </p:txBody>
      </p:sp>
      <p:sp>
        <p:nvSpPr>
          <p:cNvPr id="23556"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23557" name="ZoneTexte 1"/>
          <p:cNvSpPr txBox="1">
            <a:spLocks noChangeArrowheads="1"/>
          </p:cNvSpPr>
          <p:nvPr/>
        </p:nvSpPr>
        <p:spPr bwMode="auto">
          <a:xfrm>
            <a:off x="2372883" y="3033535"/>
            <a:ext cx="4893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3600" dirty="0" smtClean="0"/>
              <a:t>Informations générales</a:t>
            </a:r>
          </a:p>
          <a:p>
            <a:pPr algn="ctr" eaLnBrk="1" hangingPunct="1"/>
            <a:r>
              <a:rPr lang="fr-FR" sz="3600" dirty="0"/>
              <a:t>a</a:t>
            </a:r>
            <a:r>
              <a:rPr lang="fr-FR" sz="3600" dirty="0" smtClean="0"/>
              <a:t>u </a:t>
            </a:r>
            <a:r>
              <a:rPr lang="fr-FR" sz="3600" dirty="0"/>
              <a:t>plan national</a:t>
            </a:r>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2293905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25603"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3C253E-7573-FC44-911F-F4BD87FEA208}" type="slidenum">
              <a:rPr lang="fr-FR" sz="1200">
                <a:solidFill>
                  <a:srgbClr val="898989"/>
                </a:solidFill>
                <a:latin typeface="Calibri" charset="0"/>
              </a:rPr>
              <a:pPr eaLnBrk="1" hangingPunct="1"/>
              <a:t>25</a:t>
            </a:fld>
            <a:endParaRPr lang="fr-FR" sz="1200">
              <a:solidFill>
                <a:srgbClr val="898989"/>
              </a:solidFill>
              <a:latin typeface="Calibri" charset="0"/>
            </a:endParaRPr>
          </a:p>
        </p:txBody>
      </p:sp>
      <p:sp>
        <p:nvSpPr>
          <p:cNvPr id="25604"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25605" name="ZoneTexte 5"/>
          <p:cNvSpPr txBox="1">
            <a:spLocks noChangeArrowheads="1"/>
          </p:cNvSpPr>
          <p:nvPr/>
        </p:nvSpPr>
        <p:spPr bwMode="auto">
          <a:xfrm>
            <a:off x="395288" y="1341438"/>
            <a:ext cx="856932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b="1"/>
              <a:t>Une situation économique qui s’améliore</a:t>
            </a:r>
          </a:p>
          <a:p>
            <a:pPr eaLnBrk="1" hangingPunct="1"/>
            <a:endParaRPr lang="fr-FR"/>
          </a:p>
          <a:p>
            <a:pPr eaLnBrk="1" hangingPunct="1"/>
            <a:r>
              <a:rPr lang="fr-FR" sz="2000"/>
              <a:t>Pour la première fois depuis plus de dix ans on a terminé l’année 2018 sans puiser dans les cotisations 2019 perçues d’avance.</a:t>
            </a:r>
          </a:p>
          <a:p>
            <a:pPr eaLnBrk="1" hangingPunct="1"/>
            <a:endParaRPr lang="fr-FR" sz="2000"/>
          </a:p>
          <a:p>
            <a:pPr eaLnBrk="1" hangingPunct="1"/>
            <a:r>
              <a:rPr lang="fr-FR" sz="2000"/>
              <a:t>C’est le résultat des économies de locaux et de personnels mises en place en 2017 et surtout de la formule d’adhésion solidaire qui double l’apport à MPF pour un coût moindre pour l’adhérent après défiscalisation.</a:t>
            </a:r>
          </a:p>
          <a:p>
            <a:pPr eaLnBrk="1" hangingPunct="1"/>
            <a:endParaRPr lang="fr-FR" sz="2000"/>
          </a:p>
          <a:p>
            <a:pPr eaLnBrk="1" hangingPunct="1"/>
            <a:r>
              <a:rPr lang="fr-FR" b="1">
                <a:solidFill>
                  <a:srgbClr val="000000"/>
                </a:solidFill>
              </a:rPr>
              <a:t>Mais une inquiétude au niveau des adhésions</a:t>
            </a:r>
          </a:p>
          <a:p>
            <a:pPr eaLnBrk="1" hangingPunct="1"/>
            <a:endParaRPr lang="fr-FR" sz="2000"/>
          </a:p>
          <a:p>
            <a:pPr eaLnBrk="1" hangingPunct="1"/>
            <a:r>
              <a:rPr lang="fr-FR" sz="2000"/>
              <a:t>A nouveau cette année nous avons perdu des adhérents.(</a:t>
            </a:r>
            <a:r>
              <a:rPr lang="fr-FR" sz="1600"/>
              <a:t>en nbre de foyers)</a:t>
            </a:r>
          </a:p>
          <a:p>
            <a:pPr eaLnBrk="1" hangingPunct="1"/>
            <a:endParaRPr lang="fr-FR" sz="2000"/>
          </a:p>
          <a:p>
            <a:pPr eaLnBrk="1" hangingPunct="1"/>
            <a:r>
              <a:rPr lang="fr-FR" sz="2000" b="1"/>
              <a:t>2015		2016		2017		2018</a:t>
            </a:r>
          </a:p>
          <a:p>
            <a:pPr eaLnBrk="1" hangingPunct="1"/>
            <a:r>
              <a:rPr lang="fr-FR" sz="2000"/>
              <a:t>5531		5559		5482		5299</a:t>
            </a:r>
          </a:p>
          <a:p>
            <a:pPr eaLnBrk="1" hangingPunct="1"/>
            <a:endParaRPr lang="fr-FR" sz="2000"/>
          </a:p>
        </p:txBody>
      </p:sp>
      <p:pic>
        <p:nvPicPr>
          <p:cNvPr id="7" name="Image 6"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12697228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2765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D0490D-2178-D044-9197-891F1B05A10E}" type="slidenum">
              <a:rPr lang="fr-FR" sz="1200">
                <a:solidFill>
                  <a:srgbClr val="898989"/>
                </a:solidFill>
                <a:latin typeface="Calibri" charset="0"/>
              </a:rPr>
              <a:pPr eaLnBrk="1" hangingPunct="1"/>
              <a:t>26</a:t>
            </a:fld>
            <a:endParaRPr lang="fr-FR" sz="1200">
              <a:solidFill>
                <a:srgbClr val="898989"/>
              </a:solidFill>
              <a:latin typeface="Calibri" charset="0"/>
            </a:endParaRPr>
          </a:p>
        </p:txBody>
      </p:sp>
      <p:sp>
        <p:nvSpPr>
          <p:cNvPr id="27652"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27653" name="ZoneTexte 5"/>
          <p:cNvSpPr txBox="1">
            <a:spLocks noChangeArrowheads="1"/>
          </p:cNvSpPr>
          <p:nvPr/>
        </p:nvSpPr>
        <p:spPr bwMode="auto">
          <a:xfrm>
            <a:off x="395288" y="1341438"/>
            <a:ext cx="85693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b="1" dirty="0"/>
              <a:t>Un fonctionnement administratif en difficulté</a:t>
            </a:r>
          </a:p>
          <a:p>
            <a:pPr eaLnBrk="1" hangingPunct="1"/>
            <a:endParaRPr lang="fr-FR" dirty="0"/>
          </a:p>
          <a:p>
            <a:pPr eaLnBrk="1" hangingPunct="1"/>
            <a:r>
              <a:rPr lang="fr-FR" sz="2000" dirty="0"/>
              <a:t>L’enregistrement des adhésions, la préparation des commandes de librairie passée sur le site subissent le contre coup des réductions d’effectif et de la non mise en place de moyens informatiques adaptés qui avaient été prévus.</a:t>
            </a:r>
          </a:p>
          <a:p>
            <a:pPr eaLnBrk="1" hangingPunct="1"/>
            <a:endParaRPr lang="fr-FR" sz="2000" dirty="0"/>
          </a:p>
          <a:p>
            <a:pPr eaLnBrk="1" hangingPunct="1"/>
            <a:r>
              <a:rPr lang="fr-FR" sz="2000" dirty="0"/>
              <a:t>La salariée responsable de la communication et du développement a démissionné fin </a:t>
            </a:r>
            <a:r>
              <a:rPr lang="fr-FR" sz="2000" dirty="0" smtClean="0"/>
              <a:t>février et n’est pas remplacée.</a:t>
            </a:r>
            <a:endParaRPr lang="is-IS" sz="2000" dirty="0"/>
          </a:p>
          <a:p>
            <a:pPr eaLnBrk="1" hangingPunct="1"/>
            <a:endParaRPr lang="is-IS" sz="2000" dirty="0"/>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34114292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2969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043DA0-4CBA-6748-B40C-701BBD556305}" type="slidenum">
              <a:rPr lang="fr-FR" sz="1200">
                <a:solidFill>
                  <a:srgbClr val="898989"/>
                </a:solidFill>
                <a:latin typeface="Calibri" charset="0"/>
              </a:rPr>
              <a:pPr eaLnBrk="1" hangingPunct="1"/>
              <a:t>27</a:t>
            </a:fld>
            <a:endParaRPr lang="fr-FR" sz="1200">
              <a:solidFill>
                <a:srgbClr val="898989"/>
              </a:solidFill>
              <a:latin typeface="Calibri" charset="0"/>
            </a:endParaRPr>
          </a:p>
        </p:txBody>
      </p:sp>
      <p:sp>
        <p:nvSpPr>
          <p:cNvPr id="29700"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29701" name="ZoneTexte 5"/>
          <p:cNvSpPr txBox="1">
            <a:spLocks noChangeArrowheads="1"/>
          </p:cNvSpPr>
          <p:nvPr/>
        </p:nvSpPr>
        <p:spPr bwMode="auto">
          <a:xfrm>
            <a:off x="395288" y="1341438"/>
            <a:ext cx="8569325"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b="1" dirty="0"/>
              <a:t>La nécessité de redynamiser l’association par des activités supplémentaires</a:t>
            </a:r>
            <a:r>
              <a:rPr lang="fr-FR" dirty="0"/>
              <a:t>.</a:t>
            </a:r>
          </a:p>
          <a:p>
            <a:pPr eaLnBrk="1" hangingPunct="1"/>
            <a:endParaRPr lang="fr-FR" dirty="0"/>
          </a:p>
          <a:p>
            <a:pPr eaLnBrk="1" hangingPunct="1"/>
            <a:r>
              <a:rPr lang="fr-FR" sz="2000" dirty="0"/>
              <a:t>La </a:t>
            </a:r>
            <a:r>
              <a:rPr lang="fr-FR" sz="2000" b="1" dirty="0"/>
              <a:t>formation</a:t>
            </a:r>
            <a:r>
              <a:rPr lang="fr-FR" sz="2000" dirty="0"/>
              <a:t> qui devait être développée pour créer des ressources supplémentaire n’a pas encore été organisée.</a:t>
            </a:r>
          </a:p>
          <a:p>
            <a:pPr eaLnBrk="1" hangingPunct="1"/>
            <a:endParaRPr lang="fr-FR" sz="2000" dirty="0"/>
          </a:p>
          <a:p>
            <a:pPr eaLnBrk="1" hangingPunct="1"/>
            <a:r>
              <a:rPr lang="fr-FR" sz="2000" b="1" dirty="0"/>
              <a:t>L’auto Réhabilitation Accompagnée </a:t>
            </a:r>
            <a:r>
              <a:rPr lang="fr-FR" sz="2000" dirty="0"/>
              <a:t>est comme prévue difficile à mettre en </a:t>
            </a:r>
            <a:r>
              <a:rPr lang="fr-FR" sz="2000" dirty="0" smtClean="0"/>
              <a:t>place et nous avons vu partir en retraire le </a:t>
            </a:r>
            <a:r>
              <a:rPr lang="fr-FR" sz="2000" dirty="0" err="1" smtClean="0"/>
              <a:t>mécén</a:t>
            </a:r>
            <a:r>
              <a:rPr lang="fr-FR" sz="2000" dirty="0" smtClean="0"/>
              <a:t>	</a:t>
            </a:r>
            <a:r>
              <a:rPr lang="fr-FR" sz="2000" dirty="0" err="1" smtClean="0"/>
              <a:t>at</a:t>
            </a:r>
            <a:r>
              <a:rPr lang="fr-FR" sz="2000" dirty="0" smtClean="0"/>
              <a:t> de Groupama.</a:t>
            </a:r>
            <a:endParaRPr lang="fr-FR" sz="2000" dirty="0"/>
          </a:p>
          <a:p>
            <a:pPr eaLnBrk="1" hangingPunct="1"/>
            <a:endParaRPr lang="fr-FR" sz="2000" dirty="0"/>
          </a:p>
          <a:p>
            <a:pPr eaLnBrk="1" hangingPunct="1"/>
            <a:r>
              <a:rPr lang="fr-FR" sz="2000" dirty="0"/>
              <a:t>Le </a:t>
            </a:r>
            <a:r>
              <a:rPr lang="fr-FR" sz="2000" b="1" dirty="0"/>
              <a:t>WIKI</a:t>
            </a:r>
            <a:r>
              <a:rPr lang="fr-FR" sz="2000" dirty="0"/>
              <a:t>, base de donnée en ligne des connaissances de MPF, a démarré et </a:t>
            </a:r>
            <a:r>
              <a:rPr lang="fr-FR" sz="2000" dirty="0" smtClean="0"/>
              <a:t>est ouverte </a:t>
            </a:r>
            <a:r>
              <a:rPr lang="fr-FR" sz="2000" dirty="0"/>
              <a:t>au public. </a:t>
            </a:r>
            <a:r>
              <a:rPr lang="fr-FR" sz="2000" dirty="0">
                <a:hlinkClick r:id="rId3"/>
              </a:rPr>
              <a:t>https://wiki.maisons-paysannes.org/wiki/</a:t>
            </a:r>
            <a:r>
              <a:rPr lang="fr-FR" sz="2000" dirty="0" smtClean="0">
                <a:hlinkClick r:id="rId3"/>
              </a:rPr>
              <a:t>Accueil</a:t>
            </a:r>
            <a:r>
              <a:rPr lang="fr-FR" sz="2000" dirty="0" smtClean="0"/>
              <a:t> </a:t>
            </a:r>
            <a:endParaRPr lang="fr-FR" sz="2000" dirty="0"/>
          </a:p>
          <a:p>
            <a:pPr eaLnBrk="1" hangingPunct="1"/>
            <a:endParaRPr lang="fr-FR" sz="2000" dirty="0"/>
          </a:p>
          <a:p>
            <a:pPr eaLnBrk="1" hangingPunct="1"/>
            <a:r>
              <a:rPr lang="fr-FR" sz="2000" dirty="0"/>
              <a:t>L’outil </a:t>
            </a:r>
            <a:r>
              <a:rPr lang="fr-FR" sz="2000" b="1" dirty="0"/>
              <a:t>CREBA</a:t>
            </a:r>
            <a:r>
              <a:rPr lang="fr-FR" sz="2000" dirty="0"/>
              <a:t> d’alerte des artisans qui interviennent dans le bâti ancien a été lancé en novembre. Il est accessible sur Internet. </a:t>
            </a:r>
            <a:r>
              <a:rPr lang="fr-FR" sz="2000" dirty="0">
                <a:hlinkClick r:id="rId4"/>
              </a:rPr>
              <a:t>http://www.rehabilitation-bati-ancien.fr/</a:t>
            </a:r>
            <a:r>
              <a:rPr lang="fr-FR" sz="2000" dirty="0" smtClean="0">
                <a:hlinkClick r:id="rId4"/>
              </a:rPr>
              <a:t>fr</a:t>
            </a:r>
            <a:r>
              <a:rPr lang="fr-FR" sz="2000" dirty="0" smtClean="0"/>
              <a:t> </a:t>
            </a:r>
            <a:endParaRPr lang="fr-FR" sz="2000" dirty="0"/>
          </a:p>
          <a:p>
            <a:pPr eaLnBrk="1" hangingPunct="1"/>
            <a:endParaRPr lang="fr-FR" sz="2000" dirty="0"/>
          </a:p>
        </p:txBody>
      </p:sp>
      <p:pic>
        <p:nvPicPr>
          <p:cNvPr id="8" name="Image 7" descr="mp_ardech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124452834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2969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043DA0-4CBA-6748-B40C-701BBD556305}" type="slidenum">
              <a:rPr lang="fr-FR" sz="1200">
                <a:solidFill>
                  <a:srgbClr val="898989"/>
                </a:solidFill>
                <a:latin typeface="Calibri" charset="0"/>
              </a:rPr>
              <a:pPr eaLnBrk="1" hangingPunct="1"/>
              <a:t>28</a:t>
            </a:fld>
            <a:endParaRPr lang="fr-FR" sz="1200">
              <a:solidFill>
                <a:srgbClr val="898989"/>
              </a:solidFill>
              <a:latin typeface="Calibri" charset="0"/>
            </a:endParaRPr>
          </a:p>
        </p:txBody>
      </p:sp>
      <p:sp>
        <p:nvSpPr>
          <p:cNvPr id="29700"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29701" name="ZoneTexte 5"/>
          <p:cNvSpPr txBox="1">
            <a:spLocks noChangeArrowheads="1"/>
          </p:cNvSpPr>
          <p:nvPr/>
        </p:nvSpPr>
        <p:spPr bwMode="auto">
          <a:xfrm>
            <a:off x="395288" y="1341438"/>
            <a:ext cx="85693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b="1" dirty="0" smtClean="0"/>
              <a:t>Assemblée générale à Auxerre</a:t>
            </a:r>
          </a:p>
          <a:p>
            <a:pPr eaLnBrk="1" hangingPunct="1"/>
            <a:endParaRPr lang="fr-FR" sz="2000" b="1" dirty="0"/>
          </a:p>
          <a:p>
            <a:pPr eaLnBrk="1" hangingPunct="1"/>
            <a:r>
              <a:rPr lang="fr-FR" sz="2000" dirty="0" smtClean="0"/>
              <a:t>Les principaux points traités ont été le redressement de la situation financière, mais les difficultés résultant de la réduction des effectifs salariés.</a:t>
            </a:r>
          </a:p>
          <a:p>
            <a:pPr eaLnBrk="1" hangingPunct="1"/>
            <a:endParaRPr lang="fr-FR" sz="2000" dirty="0"/>
          </a:p>
          <a:p>
            <a:pPr eaLnBrk="1" hangingPunct="1"/>
            <a:r>
              <a:rPr lang="fr-FR" sz="2000" dirty="0" smtClean="0"/>
              <a:t>Le résultat 2018 est de 93 007 € par rapport à 42 000 € en 2018 après don des délégations de près de 45 000 €</a:t>
            </a:r>
          </a:p>
          <a:p>
            <a:pPr eaLnBrk="1" hangingPunct="1"/>
            <a:endParaRPr lang="fr-FR" sz="2000" dirty="0"/>
          </a:p>
          <a:p>
            <a:pPr eaLnBrk="1" hangingPunct="1"/>
            <a:r>
              <a:rPr lang="fr-FR" sz="2000" dirty="0" smtClean="0"/>
              <a:t>La trésorerie est de 99 067 € au 31 </a:t>
            </a:r>
            <a:r>
              <a:rPr lang="fr-FR" sz="2000" dirty="0" err="1" smtClean="0"/>
              <a:t>déc</a:t>
            </a:r>
            <a:r>
              <a:rPr lang="fr-FR" sz="2000" dirty="0" smtClean="0"/>
              <a:t> 2018</a:t>
            </a:r>
          </a:p>
          <a:p>
            <a:pPr eaLnBrk="1" hangingPunct="1"/>
            <a:endParaRPr lang="fr-FR" sz="2000" dirty="0"/>
          </a:p>
          <a:p>
            <a:pPr eaLnBrk="1" hangingPunct="1"/>
            <a:r>
              <a:rPr lang="fr-FR" sz="2000" dirty="0"/>
              <a:t>E</a:t>
            </a:r>
            <a:r>
              <a:rPr lang="fr-FR" sz="2000" dirty="0" smtClean="0"/>
              <a:t>lection de tous les candidats présentés au renouvellement.</a:t>
            </a:r>
          </a:p>
          <a:p>
            <a:pPr eaLnBrk="1" hangingPunct="1"/>
            <a:endParaRPr lang="fr-FR" sz="2000" dirty="0"/>
          </a:p>
          <a:p>
            <a:pPr eaLnBrk="1" hangingPunct="1"/>
            <a:r>
              <a:rPr lang="fr-FR" sz="2000" dirty="0"/>
              <a:t>P</a:t>
            </a:r>
            <a:r>
              <a:rPr lang="fr-FR" sz="2000" dirty="0" smtClean="0"/>
              <a:t>rojet de réembaucher du personnel pour la gestion des adhésions dans le cadre d’emplois aidés, et des services civiques pour aider à différentes missions (le wiki en particulier).</a:t>
            </a:r>
          </a:p>
          <a:p>
            <a:pPr eaLnBrk="1" hangingPunct="1"/>
            <a:endParaRPr lang="fr-FR" sz="2000" dirty="0"/>
          </a:p>
          <a:p>
            <a:pPr eaLnBrk="1" hangingPunct="1"/>
            <a:endParaRPr lang="fr-FR" sz="2000" dirty="0"/>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15764701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31747"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51FCAB-FEBF-1F45-863B-2C077E21B02B}" type="slidenum">
              <a:rPr lang="fr-FR" sz="1200">
                <a:solidFill>
                  <a:srgbClr val="898989"/>
                </a:solidFill>
                <a:latin typeface="Calibri" charset="0"/>
              </a:rPr>
              <a:pPr eaLnBrk="1" hangingPunct="1"/>
              <a:t>29</a:t>
            </a:fld>
            <a:endParaRPr lang="fr-FR" sz="1200">
              <a:solidFill>
                <a:srgbClr val="898989"/>
              </a:solidFill>
              <a:latin typeface="Calibri" charset="0"/>
            </a:endParaRPr>
          </a:p>
        </p:txBody>
      </p:sp>
      <p:sp>
        <p:nvSpPr>
          <p:cNvPr id="31748"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31749" name="ZoneTexte 1"/>
          <p:cNvSpPr txBox="1">
            <a:spLocks noChangeArrowheads="1"/>
          </p:cNvSpPr>
          <p:nvPr/>
        </p:nvSpPr>
        <p:spPr bwMode="auto">
          <a:xfrm>
            <a:off x="2221250" y="3141663"/>
            <a:ext cx="48808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3600" dirty="0"/>
              <a:t>Informations générales</a:t>
            </a:r>
          </a:p>
          <a:p>
            <a:pPr algn="ctr" eaLnBrk="1" hangingPunct="1"/>
            <a:r>
              <a:rPr lang="fr-FR" sz="3600" dirty="0"/>
              <a:t>a</a:t>
            </a:r>
            <a:r>
              <a:rPr lang="fr-FR" sz="3600" dirty="0" smtClean="0"/>
              <a:t>u </a:t>
            </a:r>
            <a:r>
              <a:rPr lang="fr-FR" sz="3600" dirty="0"/>
              <a:t>plan régional</a:t>
            </a:r>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37929728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58462" y="1709110"/>
            <a:ext cx="8105355" cy="3046988"/>
          </a:xfrm>
          <a:prstGeom prst="rect">
            <a:avLst/>
          </a:prstGeom>
          <a:noFill/>
        </p:spPr>
        <p:txBody>
          <a:bodyPr wrap="square" rtlCol="0">
            <a:spAutoFit/>
          </a:bodyPr>
          <a:lstStyle/>
          <a:p>
            <a:r>
              <a:rPr lang="fr-FR" sz="2400" dirty="0" smtClean="0"/>
              <a:t>Ordre du jour de l’Assemblée générale</a:t>
            </a:r>
          </a:p>
          <a:p>
            <a:endParaRPr lang="fr-FR" sz="2400" dirty="0"/>
          </a:p>
          <a:p>
            <a:r>
              <a:rPr lang="fr-FR" sz="2400" dirty="0" smtClean="0"/>
              <a:t>Présentation et approbation du rapport moral</a:t>
            </a:r>
          </a:p>
          <a:p>
            <a:r>
              <a:rPr lang="fr-FR" sz="2400" dirty="0" smtClean="0"/>
              <a:t>Présentation et approbation des comptes</a:t>
            </a:r>
          </a:p>
          <a:p>
            <a:r>
              <a:rPr lang="fr-FR" sz="2400" dirty="0" smtClean="0"/>
              <a:t>Approbation de l’affectation du résultat</a:t>
            </a:r>
          </a:p>
          <a:p>
            <a:r>
              <a:rPr lang="fr-FR" sz="2400" dirty="0" smtClean="0"/>
              <a:t>Présentation et approbation des projets et du budget 2019</a:t>
            </a:r>
          </a:p>
          <a:p>
            <a:endParaRPr lang="fr-FR" sz="2400" dirty="0"/>
          </a:p>
          <a:p>
            <a:r>
              <a:rPr lang="fr-FR" sz="2400" dirty="0" smtClean="0"/>
              <a:t>Point sur l’activité nationale et régionale de MPF</a:t>
            </a:r>
            <a:endParaRPr lang="fr-FR" sz="2400" dirty="0"/>
          </a:p>
        </p:txBody>
      </p:sp>
      <p:pic>
        <p:nvPicPr>
          <p:cNvPr id="2" name="Image 1"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3</a:t>
            </a:fld>
            <a:endParaRPr lang="fr-FR"/>
          </a:p>
        </p:txBody>
      </p:sp>
    </p:spTree>
    <p:extLst>
      <p:ext uri="{BB962C8B-B14F-4D97-AF65-F5344CB8AC3E}">
        <p14:creationId xmlns:p14="http://schemas.microsoft.com/office/powerpoint/2010/main" val="9985848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3379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FF5B5B-3AA1-1D46-B56D-D651B63527A7}" type="slidenum">
              <a:rPr lang="fr-FR" sz="1200">
                <a:solidFill>
                  <a:srgbClr val="898989"/>
                </a:solidFill>
                <a:latin typeface="Calibri" charset="0"/>
              </a:rPr>
              <a:pPr eaLnBrk="1" hangingPunct="1"/>
              <a:t>30</a:t>
            </a:fld>
            <a:endParaRPr lang="fr-FR" sz="1200">
              <a:solidFill>
                <a:srgbClr val="898989"/>
              </a:solidFill>
              <a:latin typeface="Calibri" charset="0"/>
            </a:endParaRPr>
          </a:p>
        </p:txBody>
      </p:sp>
      <p:sp>
        <p:nvSpPr>
          <p:cNvPr id="33796"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33797" name="ZoneTexte 5"/>
          <p:cNvSpPr txBox="1">
            <a:spLocks noChangeArrowheads="1"/>
          </p:cNvSpPr>
          <p:nvPr/>
        </p:nvSpPr>
        <p:spPr bwMode="auto">
          <a:xfrm>
            <a:off x="468313" y="1628775"/>
            <a:ext cx="82073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t>Présence de Maisons Paysannes dans deux sections de la Commission Régionale du Patrimoine et de l’architecture</a:t>
            </a:r>
          </a:p>
          <a:p>
            <a:pPr eaLnBrk="1" hangingPunct="1"/>
            <a:endParaRPr lang="fr-FR"/>
          </a:p>
          <a:p>
            <a:pPr eaLnBrk="1" hangingPunct="1"/>
            <a:r>
              <a:rPr lang="fr-FR"/>
              <a:t>Entrée de Maisons paysannes au CA de Patrimoine Aurhalpin. Projet de colloque sur les centre-bourgs et d’un salon régional du patrimoine.</a:t>
            </a:r>
          </a:p>
          <a:p>
            <a:pPr eaLnBrk="1" hangingPunct="1"/>
            <a:endParaRPr lang="fr-FR"/>
          </a:p>
          <a:p>
            <a:pPr eaLnBrk="1" hangingPunct="1"/>
            <a:r>
              <a:rPr lang="fr-FR"/>
              <a:t>Entrée de Maisons Paysannes au CA de Oïkos (association de formation à la construction et à la restauration écologique).</a:t>
            </a:r>
          </a:p>
          <a:p>
            <a:pPr eaLnBrk="1" hangingPunct="1"/>
            <a:endParaRPr lang="fr-FR"/>
          </a:p>
          <a:p>
            <a:pPr eaLnBrk="1" hangingPunct="1"/>
            <a:r>
              <a:rPr lang="fr-FR"/>
              <a:t>Réactivation du G8 régional.</a:t>
            </a:r>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59392898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35843"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158D9E-536A-D64D-8D03-D2DDE656B9F1}" type="slidenum">
              <a:rPr lang="fr-FR" sz="1200">
                <a:solidFill>
                  <a:srgbClr val="898989"/>
                </a:solidFill>
                <a:latin typeface="Calibri" charset="0"/>
              </a:rPr>
              <a:pPr eaLnBrk="1" hangingPunct="1"/>
              <a:t>31</a:t>
            </a:fld>
            <a:endParaRPr lang="fr-FR" sz="1200">
              <a:solidFill>
                <a:srgbClr val="898989"/>
              </a:solidFill>
              <a:latin typeface="Calibri" charset="0"/>
            </a:endParaRPr>
          </a:p>
        </p:txBody>
      </p:sp>
      <p:sp>
        <p:nvSpPr>
          <p:cNvPr id="35844"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35845" name="ZoneTexte 5"/>
          <p:cNvSpPr txBox="1">
            <a:spLocks noChangeArrowheads="1"/>
          </p:cNvSpPr>
          <p:nvPr/>
        </p:nvSpPr>
        <p:spPr bwMode="auto">
          <a:xfrm>
            <a:off x="468313" y="1628775"/>
            <a:ext cx="82073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dirty="0"/>
              <a:t>Stand des 8 délégations Rhône Alpes au salon Primevère 2018</a:t>
            </a:r>
            <a:r>
              <a:rPr lang="fr-FR" dirty="0" smtClean="0"/>
              <a:t>. Nombreux contacts ardéchois.</a:t>
            </a:r>
            <a:endParaRPr lang="fr-FR" dirty="0"/>
          </a:p>
          <a:p>
            <a:pPr eaLnBrk="1" hangingPunct="1"/>
            <a:endParaRPr lang="fr-FR" dirty="0"/>
          </a:p>
          <a:p>
            <a:pPr eaLnBrk="1" hangingPunct="1"/>
            <a:r>
              <a:rPr lang="fr-FR" dirty="0"/>
              <a:t>Première réunion Auvergne Rhône Alpes de l’association </a:t>
            </a:r>
            <a:r>
              <a:rPr lang="fr-FR" dirty="0" smtClean="0"/>
              <a:t>Maisons </a:t>
            </a:r>
            <a:r>
              <a:rPr lang="fr-FR" dirty="0"/>
              <a:t>P</a:t>
            </a:r>
            <a:r>
              <a:rPr lang="fr-FR" dirty="0" smtClean="0"/>
              <a:t>aysannes </a:t>
            </a:r>
            <a:r>
              <a:rPr lang="fr-FR" dirty="0"/>
              <a:t>régionale le 2 février 2019.</a:t>
            </a:r>
          </a:p>
          <a:p>
            <a:pPr eaLnBrk="1" hangingPunct="1"/>
            <a:endParaRPr lang="fr-FR" dirty="0"/>
          </a:p>
          <a:p>
            <a:pPr eaLnBrk="1" hangingPunct="1"/>
            <a:r>
              <a:rPr lang="fr-FR" dirty="0"/>
              <a:t>A nouveau stand des 8 délégations Rhône Alpes au salon Primevère 2019.</a:t>
            </a:r>
          </a:p>
          <a:p>
            <a:pPr eaLnBrk="1" hangingPunct="1"/>
            <a:endParaRPr lang="fr-FR" dirty="0"/>
          </a:p>
          <a:p>
            <a:pPr eaLnBrk="1" hangingPunct="1"/>
            <a:r>
              <a:rPr lang="fr-FR" dirty="0"/>
              <a:t>Série de conférences sur l’amélioration du confort thermique dans nos différentes délégations.</a:t>
            </a:r>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38069763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pied de page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s-IS" sz="1200">
                <a:solidFill>
                  <a:srgbClr val="898989"/>
                </a:solidFill>
                <a:latin typeface="Calibri" charset="0"/>
              </a:rPr>
              <a:t>23/03/2019</a:t>
            </a:r>
            <a:endParaRPr lang="fr-FR" sz="1200">
              <a:solidFill>
                <a:srgbClr val="898989"/>
              </a:solidFill>
              <a:latin typeface="Calibri" charset="0"/>
            </a:endParaRPr>
          </a:p>
        </p:txBody>
      </p:sp>
      <p:sp>
        <p:nvSpPr>
          <p:cNvPr id="3789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FD0429-A02A-FB49-A3EA-0A71B1FBCAAD}" type="slidenum">
              <a:rPr lang="fr-FR" sz="1200">
                <a:solidFill>
                  <a:srgbClr val="898989"/>
                </a:solidFill>
                <a:latin typeface="Calibri" charset="0"/>
              </a:rPr>
              <a:pPr eaLnBrk="1" hangingPunct="1"/>
              <a:t>32</a:t>
            </a:fld>
            <a:endParaRPr lang="fr-FR" sz="1200">
              <a:solidFill>
                <a:srgbClr val="898989"/>
              </a:solidFill>
              <a:latin typeface="Calibri" charset="0"/>
            </a:endParaRPr>
          </a:p>
        </p:txBody>
      </p:sp>
      <p:sp>
        <p:nvSpPr>
          <p:cNvPr id="37892"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37893" name="ZoneTexte 5"/>
          <p:cNvSpPr txBox="1">
            <a:spLocks noChangeArrowheads="1"/>
          </p:cNvSpPr>
          <p:nvPr/>
        </p:nvSpPr>
        <p:spPr bwMode="auto">
          <a:xfrm>
            <a:off x="468313" y="1628775"/>
            <a:ext cx="82073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dirty="0"/>
              <a:t>Auto Réhabilitation Accompagnée (ARA)</a:t>
            </a:r>
          </a:p>
          <a:p>
            <a:pPr eaLnBrk="1" hangingPunct="1"/>
            <a:endParaRPr lang="fr-FR" dirty="0"/>
          </a:p>
          <a:p>
            <a:pPr eaLnBrk="1" hangingPunct="1"/>
            <a:r>
              <a:rPr lang="fr-FR" dirty="0"/>
              <a:t>Un point noir: le mécénat de compétence accordé par Groupama </a:t>
            </a:r>
            <a:r>
              <a:rPr lang="fr-FR" dirty="0" err="1" smtClean="0"/>
              <a:t>Rh.A</a:t>
            </a:r>
            <a:r>
              <a:rPr lang="fr-FR" dirty="0"/>
              <a:t>. </a:t>
            </a:r>
            <a:r>
              <a:rPr lang="fr-FR" dirty="0" smtClean="0"/>
              <a:t>s’est</a:t>
            </a:r>
            <a:r>
              <a:rPr lang="fr-FR" dirty="0" smtClean="0"/>
              <a:t> terminé prématurément, </a:t>
            </a:r>
            <a:r>
              <a:rPr lang="fr-FR" dirty="0"/>
              <a:t>P Nicolas ayant </a:t>
            </a:r>
            <a:r>
              <a:rPr lang="fr-FR" dirty="0" smtClean="0"/>
              <a:t>décidé </a:t>
            </a:r>
            <a:r>
              <a:rPr lang="fr-FR" dirty="0"/>
              <a:t>de faire valoir son droit à la retraite.</a:t>
            </a:r>
          </a:p>
          <a:p>
            <a:pPr eaLnBrk="1" hangingPunct="1"/>
            <a:endParaRPr lang="fr-FR" dirty="0"/>
          </a:p>
          <a:p>
            <a:pPr eaLnBrk="1" hangingPunct="1"/>
            <a:r>
              <a:rPr lang="fr-FR" dirty="0"/>
              <a:t>Nous allons </a:t>
            </a:r>
            <a:r>
              <a:rPr lang="fr-FR" dirty="0" smtClean="0"/>
              <a:t>essayer de poursuivre </a:t>
            </a:r>
            <a:r>
              <a:rPr lang="fr-FR" dirty="0"/>
              <a:t>sans lui en essayant de mobiliser des ressources bénévoles.</a:t>
            </a:r>
          </a:p>
          <a:p>
            <a:pPr eaLnBrk="1" hangingPunct="1"/>
            <a:endParaRPr lang="fr-FR" dirty="0"/>
          </a:p>
          <a:p>
            <a:pPr eaLnBrk="1" hangingPunct="1"/>
            <a:r>
              <a:rPr lang="fr-FR" dirty="0"/>
              <a:t>De bons contacts ont été établis avec plusieurs PNR et la MSA. Le financement et le respect des normes restent deux difficultés à contourner.</a:t>
            </a:r>
          </a:p>
        </p:txBody>
      </p:sp>
      <p:pic>
        <p:nvPicPr>
          <p:cNvPr id="8" name="Image 7"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6031063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F57EF0-3DCC-8D44-BFB3-4FEF35D740F0}" type="slidenum">
              <a:rPr lang="fr-FR" sz="1200">
                <a:solidFill>
                  <a:srgbClr val="898989"/>
                </a:solidFill>
                <a:latin typeface="Calibri" charset="0"/>
              </a:rPr>
              <a:pPr eaLnBrk="1" hangingPunct="1"/>
              <a:t>33</a:t>
            </a:fld>
            <a:endParaRPr lang="fr-FR" sz="1200">
              <a:solidFill>
                <a:srgbClr val="898989"/>
              </a:solidFill>
              <a:latin typeface="Calibri" charset="0"/>
            </a:endParaRPr>
          </a:p>
        </p:txBody>
      </p:sp>
      <p:sp>
        <p:nvSpPr>
          <p:cNvPr id="55300"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55301" name="ZoneTexte 5"/>
          <p:cNvSpPr txBox="1">
            <a:spLocks noChangeArrowheads="1"/>
          </p:cNvSpPr>
          <p:nvPr/>
        </p:nvSpPr>
        <p:spPr bwMode="auto">
          <a:xfrm>
            <a:off x="900113" y="1831975"/>
            <a:ext cx="6672294"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b="1" dirty="0"/>
              <a:t>Les délégations voisines</a:t>
            </a:r>
          </a:p>
          <a:p>
            <a:pPr eaLnBrk="1" hangingPunct="1"/>
            <a:endParaRPr lang="fr-FR" sz="1800" dirty="0"/>
          </a:p>
          <a:p>
            <a:pPr eaLnBrk="1" hangingPunct="1"/>
            <a:r>
              <a:rPr lang="fr-FR" sz="1800" dirty="0"/>
              <a:t>Rhône 	 	</a:t>
            </a:r>
            <a:r>
              <a:rPr lang="fr-FR" sz="1800" dirty="0" smtClean="0"/>
              <a:t>	Françoise </a:t>
            </a:r>
            <a:r>
              <a:rPr lang="fr-FR" sz="1800" dirty="0"/>
              <a:t>Matthieu</a:t>
            </a:r>
          </a:p>
          <a:p>
            <a:pPr eaLnBrk="1" hangingPunct="1"/>
            <a:r>
              <a:rPr lang="fr-FR" sz="1800" dirty="0"/>
              <a:t>Isère		</a:t>
            </a:r>
            <a:r>
              <a:rPr lang="fr-FR" sz="1800" dirty="0" smtClean="0"/>
              <a:t>	Alain </a:t>
            </a:r>
            <a:r>
              <a:rPr lang="fr-FR" sz="1800" dirty="0" err="1" smtClean="0"/>
              <a:t>Montrozier</a:t>
            </a:r>
            <a:endParaRPr lang="fr-FR" sz="1800" dirty="0"/>
          </a:p>
          <a:p>
            <a:pPr eaLnBrk="1" hangingPunct="1"/>
            <a:r>
              <a:rPr lang="fr-FR" sz="1800" dirty="0" smtClean="0"/>
              <a:t>Loire</a:t>
            </a:r>
            <a:r>
              <a:rPr lang="fr-FR" sz="1800" dirty="0"/>
              <a:t>		</a:t>
            </a:r>
            <a:r>
              <a:rPr lang="fr-FR" sz="1800" dirty="0" smtClean="0"/>
              <a:t>	Robert </a:t>
            </a:r>
            <a:r>
              <a:rPr lang="fr-FR" sz="1800" dirty="0"/>
              <a:t>Maréchal</a:t>
            </a:r>
          </a:p>
          <a:p>
            <a:pPr eaLnBrk="1" hangingPunct="1"/>
            <a:r>
              <a:rPr lang="fr-FR" sz="1800" dirty="0" smtClean="0"/>
              <a:t>Savoie(s)</a:t>
            </a:r>
            <a:r>
              <a:rPr lang="fr-FR" sz="1800" dirty="0"/>
              <a:t>		</a:t>
            </a:r>
            <a:r>
              <a:rPr lang="fr-FR" sz="1800" dirty="0" smtClean="0"/>
              <a:t>Claudine </a:t>
            </a:r>
            <a:r>
              <a:rPr lang="fr-FR" sz="1800" dirty="0" err="1"/>
              <a:t>Barrioz</a:t>
            </a:r>
            <a:r>
              <a:rPr lang="fr-FR" sz="1800" dirty="0"/>
              <a:t> </a:t>
            </a:r>
            <a:endParaRPr lang="fr-FR" sz="1800" dirty="0" smtClean="0"/>
          </a:p>
          <a:p>
            <a:pPr eaLnBrk="1" hangingPunct="1"/>
            <a:r>
              <a:rPr lang="fr-FR" sz="1800" dirty="0" smtClean="0"/>
              <a:t>Ain</a:t>
            </a:r>
            <a:r>
              <a:rPr lang="fr-FR" sz="1800" dirty="0"/>
              <a:t>		</a:t>
            </a:r>
            <a:r>
              <a:rPr lang="fr-FR" sz="1800" dirty="0" smtClean="0"/>
              <a:t>		Alain </a:t>
            </a:r>
            <a:r>
              <a:rPr lang="fr-FR" sz="1800" dirty="0" err="1" smtClean="0"/>
              <a:t>Nuguet</a:t>
            </a:r>
            <a:endParaRPr lang="fr-FR" sz="1800" dirty="0" smtClean="0"/>
          </a:p>
          <a:p>
            <a:pPr eaLnBrk="1" hangingPunct="1"/>
            <a:r>
              <a:rPr lang="fr-FR" sz="1800" dirty="0" smtClean="0"/>
              <a:t>Drôme 			Bernard Leborne</a:t>
            </a:r>
          </a:p>
          <a:p>
            <a:pPr eaLnBrk="1" hangingPunct="1"/>
            <a:endParaRPr lang="fr-FR" sz="1800" dirty="0"/>
          </a:p>
          <a:p>
            <a:pPr eaLnBrk="1" hangingPunct="1"/>
            <a:r>
              <a:rPr lang="fr-FR" sz="1800" dirty="0" smtClean="0"/>
              <a:t>Cantal			Albert Charles</a:t>
            </a:r>
          </a:p>
          <a:p>
            <a:pPr eaLnBrk="1" hangingPunct="1"/>
            <a:r>
              <a:rPr lang="fr-FR" sz="1800" dirty="0" smtClean="0"/>
              <a:t>Puy de Dôme	Madeleine </a:t>
            </a:r>
            <a:r>
              <a:rPr lang="fr-FR" sz="1800" dirty="0" err="1" smtClean="0"/>
              <a:t>Jaffeux</a:t>
            </a:r>
            <a:r>
              <a:rPr lang="fr-FR" sz="1800" dirty="0" smtClean="0"/>
              <a:t>, succession en préparation</a:t>
            </a:r>
          </a:p>
          <a:p>
            <a:pPr eaLnBrk="1" hangingPunct="1"/>
            <a:r>
              <a:rPr lang="fr-FR" sz="1800" dirty="0" smtClean="0"/>
              <a:t>Haute </a:t>
            </a:r>
            <a:r>
              <a:rPr lang="fr-FR" sz="1800" dirty="0"/>
              <a:t>L</a:t>
            </a:r>
            <a:r>
              <a:rPr lang="fr-FR" sz="1800" dirty="0" smtClean="0"/>
              <a:t>oire		Daniel </a:t>
            </a:r>
            <a:r>
              <a:rPr lang="fr-FR" sz="1800" dirty="0" err="1" smtClean="0"/>
              <a:t>Crison</a:t>
            </a:r>
            <a:endParaRPr lang="fr-FR" sz="1800" dirty="0" smtClean="0"/>
          </a:p>
          <a:p>
            <a:pPr eaLnBrk="1" hangingPunct="1"/>
            <a:r>
              <a:rPr lang="fr-FR" sz="1800" dirty="0" smtClean="0"/>
              <a:t>Allier			François Bidet nouveau délégué</a:t>
            </a:r>
          </a:p>
          <a:p>
            <a:pPr eaLnBrk="1" hangingPunct="1"/>
            <a:endParaRPr lang="fr-FR" sz="1800" dirty="0"/>
          </a:p>
          <a:p>
            <a:pPr eaLnBrk="1" hangingPunct="1"/>
            <a:endParaRPr lang="fr-FR" sz="1800" dirty="0"/>
          </a:p>
        </p:txBody>
      </p:sp>
      <p:pic>
        <p:nvPicPr>
          <p:cNvPr id="7" name="Image 6"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4470120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F57EF0-3DCC-8D44-BFB3-4FEF35D740F0}" type="slidenum">
              <a:rPr lang="fr-FR" sz="1200">
                <a:solidFill>
                  <a:srgbClr val="898989"/>
                </a:solidFill>
                <a:latin typeface="Calibri" charset="0"/>
              </a:rPr>
              <a:pPr eaLnBrk="1" hangingPunct="1"/>
              <a:t>34</a:t>
            </a:fld>
            <a:endParaRPr lang="fr-FR" sz="1200">
              <a:solidFill>
                <a:srgbClr val="898989"/>
              </a:solidFill>
              <a:latin typeface="Calibri" charset="0"/>
            </a:endParaRPr>
          </a:p>
        </p:txBody>
      </p:sp>
      <p:sp>
        <p:nvSpPr>
          <p:cNvPr id="55300" name="Rectangle 2"/>
          <p:cNvSpPr>
            <a:spLocks noChangeArrowheads="1"/>
          </p:cNvSpPr>
          <p:nvPr/>
        </p:nvSpPr>
        <p:spPr bwMode="auto">
          <a:xfrm rot="10800000" flipV="1">
            <a:off x="0" y="3309938"/>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indent="449263" eaLnBrk="0" hangingPunct="0"/>
            <a:endParaRPr lang="fr-FR">
              <a:latin typeface="Calibri" charset="0"/>
            </a:endParaRPr>
          </a:p>
          <a:p>
            <a:pPr indent="449263" eaLnBrk="0" hangingPunct="0">
              <a:buFont typeface="Arial" charset="0"/>
              <a:buChar char="•"/>
            </a:pPr>
            <a:endParaRPr lang="fr-FR">
              <a:latin typeface="Calibri" charset="0"/>
            </a:endParaRPr>
          </a:p>
          <a:p>
            <a:pPr indent="449263" eaLnBrk="0" hangingPunct="0"/>
            <a:endParaRPr lang="fr-FR"/>
          </a:p>
        </p:txBody>
      </p:sp>
      <p:sp>
        <p:nvSpPr>
          <p:cNvPr id="55301" name="ZoneTexte 5"/>
          <p:cNvSpPr txBox="1">
            <a:spLocks noChangeArrowheads="1"/>
          </p:cNvSpPr>
          <p:nvPr/>
        </p:nvSpPr>
        <p:spPr bwMode="auto">
          <a:xfrm>
            <a:off x="501685" y="3279591"/>
            <a:ext cx="83875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dirty="0" smtClean="0"/>
              <a:t>A votre disposition pour des questions </a:t>
            </a:r>
          </a:p>
          <a:p>
            <a:pPr algn="ctr" eaLnBrk="1" hangingPunct="1"/>
            <a:r>
              <a:rPr lang="fr-FR" dirty="0" smtClean="0"/>
              <a:t>avant d’aller déjeuner</a:t>
            </a:r>
            <a:endParaRPr lang="fr-FR" sz="1800" dirty="0" smtClean="0"/>
          </a:p>
          <a:p>
            <a:pPr algn="ctr" eaLnBrk="1" hangingPunct="1"/>
            <a:endParaRPr lang="fr-FR" sz="1800" dirty="0"/>
          </a:p>
          <a:p>
            <a:pPr algn="ctr" eaLnBrk="1" hangingPunct="1"/>
            <a:endParaRPr lang="fr-FR" sz="1800" dirty="0"/>
          </a:p>
        </p:txBody>
      </p:sp>
      <p:pic>
        <p:nvPicPr>
          <p:cNvPr id="7" name="Image 6" descr="mp_arde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Tree>
    <p:extLst>
      <p:ext uri="{BB962C8B-B14F-4D97-AF65-F5344CB8AC3E}">
        <p14:creationId xmlns:p14="http://schemas.microsoft.com/office/powerpoint/2010/main" val="22072161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81445" y="3418220"/>
            <a:ext cx="8105355" cy="584776"/>
          </a:xfrm>
          <a:prstGeom prst="rect">
            <a:avLst/>
          </a:prstGeom>
          <a:noFill/>
        </p:spPr>
        <p:txBody>
          <a:bodyPr wrap="square" rtlCol="0">
            <a:spAutoFit/>
          </a:bodyPr>
          <a:lstStyle/>
          <a:p>
            <a:pPr algn="ctr"/>
            <a:r>
              <a:rPr lang="fr-FR" sz="3200" dirty="0" smtClean="0"/>
              <a:t>« Rapport moral »</a:t>
            </a:r>
            <a:endParaRPr lang="fr-FR" sz="3200" dirty="0"/>
          </a:p>
        </p:txBody>
      </p:sp>
      <p:pic>
        <p:nvPicPr>
          <p:cNvPr id="2" name="Image 1"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4</a:t>
            </a:fld>
            <a:endParaRPr lang="fr-FR"/>
          </a:p>
        </p:txBody>
      </p:sp>
    </p:spTree>
    <p:extLst>
      <p:ext uri="{BB962C8B-B14F-4D97-AF65-F5344CB8AC3E}">
        <p14:creationId xmlns:p14="http://schemas.microsoft.com/office/powerpoint/2010/main" val="11916646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784" y="1343585"/>
            <a:ext cx="7948578" cy="4832092"/>
          </a:xfrm>
          <a:prstGeom prst="rect">
            <a:avLst/>
          </a:prstGeom>
          <a:noFill/>
        </p:spPr>
        <p:txBody>
          <a:bodyPr wrap="square" rtlCol="0">
            <a:spAutoFit/>
          </a:bodyPr>
          <a:lstStyle/>
          <a:p>
            <a:r>
              <a:rPr lang="fr-FR" sz="2400" u="sng" dirty="0" smtClean="0"/>
              <a:t>Activités de juin 2018 à juin 2019</a:t>
            </a:r>
          </a:p>
          <a:p>
            <a:endParaRPr lang="fr-FR" sz="2400" dirty="0"/>
          </a:p>
          <a:p>
            <a:r>
              <a:rPr lang="fr-FR" sz="2400" dirty="0" smtClean="0"/>
              <a:t>L’exposition préparée à partir des travaux de Michel Carlat a poursuivi son tour d’Ardèche:</a:t>
            </a:r>
          </a:p>
          <a:p>
            <a:endParaRPr lang="fr-FR" sz="2400" dirty="0"/>
          </a:p>
          <a:p>
            <a:r>
              <a:rPr lang="fr-FR" sz="2400" dirty="0" smtClean="0"/>
              <a:t>Bourg Saint </a:t>
            </a:r>
            <a:r>
              <a:rPr lang="fr-FR" sz="2400" dirty="0" err="1" smtClean="0"/>
              <a:t>Andéol</a:t>
            </a:r>
            <a:r>
              <a:rPr lang="fr-FR" sz="2400" dirty="0" smtClean="0"/>
              <a:t> du 16 au 30/06</a:t>
            </a:r>
          </a:p>
          <a:p>
            <a:r>
              <a:rPr lang="fr-FR" sz="2400" dirty="0" smtClean="0"/>
              <a:t>Ferme de </a:t>
            </a:r>
            <a:r>
              <a:rPr lang="fr-FR" sz="2400" dirty="0" err="1" smtClean="0"/>
              <a:t>Clastre</a:t>
            </a:r>
            <a:r>
              <a:rPr lang="fr-FR" sz="2400" dirty="0" smtClean="0"/>
              <a:t> du 1/07 au 29/07</a:t>
            </a:r>
          </a:p>
          <a:p>
            <a:r>
              <a:rPr lang="fr-FR" sz="2400" dirty="0" smtClean="0"/>
              <a:t>Saint </a:t>
            </a:r>
            <a:r>
              <a:rPr lang="fr-FR" sz="2400" dirty="0" err="1" smtClean="0"/>
              <a:t>Remeze</a:t>
            </a:r>
            <a:r>
              <a:rPr lang="fr-FR" sz="2400" dirty="0" smtClean="0"/>
              <a:t> du 30/07 au 8/08</a:t>
            </a:r>
          </a:p>
          <a:p>
            <a:endParaRPr lang="fr-FR" sz="2400" dirty="0"/>
          </a:p>
          <a:p>
            <a:r>
              <a:rPr lang="fr-FR" sz="2400" dirty="0" smtClean="0"/>
              <a:t>Prochaine étape:</a:t>
            </a:r>
            <a:endParaRPr lang="fr-FR" sz="2400" dirty="0"/>
          </a:p>
          <a:p>
            <a:r>
              <a:rPr lang="fr-FR" sz="2400" dirty="0" smtClean="0"/>
              <a:t>Les Archives de Privas du 9/07 au 25/10</a:t>
            </a:r>
          </a:p>
          <a:p>
            <a:r>
              <a:rPr lang="fr-FR" sz="2400" dirty="0" smtClean="0"/>
              <a:t>2 conférences prévues</a:t>
            </a:r>
          </a:p>
          <a:p>
            <a:endParaRPr lang="fr-FR" sz="2000" dirty="0" smtClean="0"/>
          </a:p>
        </p:txBody>
      </p:sp>
      <p:pic>
        <p:nvPicPr>
          <p:cNvPr id="5" name="Image 4"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6" name="Espace réservé du numéro de diapositive 5"/>
          <p:cNvSpPr>
            <a:spLocks noGrp="1"/>
          </p:cNvSpPr>
          <p:nvPr>
            <p:ph type="sldNum" sz="quarter" idx="12"/>
          </p:nvPr>
        </p:nvSpPr>
        <p:spPr/>
        <p:txBody>
          <a:bodyPr/>
          <a:lstStyle/>
          <a:p>
            <a:fld id="{8354228E-336A-C345-9EDE-63425FF2EB2C}" type="slidenum">
              <a:rPr lang="fr-FR" smtClean="0"/>
              <a:t>5</a:t>
            </a:fld>
            <a:endParaRPr lang="fr-FR"/>
          </a:p>
        </p:txBody>
      </p:sp>
    </p:spTree>
    <p:extLst>
      <p:ext uri="{BB962C8B-B14F-4D97-AF65-F5344CB8AC3E}">
        <p14:creationId xmlns:p14="http://schemas.microsoft.com/office/powerpoint/2010/main" val="15791406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32487" y="1621832"/>
            <a:ext cx="7627519" cy="4093428"/>
          </a:xfrm>
          <a:prstGeom prst="rect">
            <a:avLst/>
          </a:prstGeom>
          <a:noFill/>
        </p:spPr>
        <p:txBody>
          <a:bodyPr wrap="square" rtlCol="0">
            <a:spAutoFit/>
          </a:bodyPr>
          <a:lstStyle/>
          <a:p>
            <a:r>
              <a:rPr lang="fr-FR" sz="2400" u="sng" dirty="0" smtClean="0">
                <a:solidFill>
                  <a:srgbClr val="000000"/>
                </a:solidFill>
              </a:rPr>
              <a:t>Activités de juin 2018 à juin 2019</a:t>
            </a:r>
          </a:p>
          <a:p>
            <a:endParaRPr lang="fr-FR" sz="2400" dirty="0" smtClean="0">
              <a:solidFill>
                <a:srgbClr val="000000"/>
              </a:solidFill>
            </a:endParaRPr>
          </a:p>
          <a:p>
            <a:r>
              <a:rPr lang="fr-FR" sz="2400" dirty="0" smtClean="0">
                <a:solidFill>
                  <a:srgbClr val="000000"/>
                </a:solidFill>
              </a:rPr>
              <a:t>Conférences </a:t>
            </a:r>
          </a:p>
          <a:p>
            <a:endParaRPr lang="fr-FR" sz="2400" dirty="0">
              <a:solidFill>
                <a:srgbClr val="000000"/>
              </a:solidFill>
            </a:endParaRPr>
          </a:p>
          <a:p>
            <a:r>
              <a:rPr lang="fr-FR" sz="2000" dirty="0" smtClean="0">
                <a:solidFill>
                  <a:srgbClr val="000000"/>
                </a:solidFill>
              </a:rPr>
              <a:t>A Annonay pour le fond vivarois sur le bâti ardéchois et l’</a:t>
            </a:r>
            <a:r>
              <a:rPr lang="fr-FR" sz="2000" dirty="0" err="1" smtClean="0">
                <a:solidFill>
                  <a:srgbClr val="000000"/>
                </a:solidFill>
              </a:rPr>
              <a:t>amelioration</a:t>
            </a:r>
            <a:r>
              <a:rPr lang="fr-FR" sz="2000" dirty="0" smtClean="0">
                <a:solidFill>
                  <a:srgbClr val="000000"/>
                </a:solidFill>
              </a:rPr>
              <a:t> du confort (septembre 2018)</a:t>
            </a:r>
          </a:p>
          <a:p>
            <a:endParaRPr lang="fr-FR" sz="2000" dirty="0">
              <a:solidFill>
                <a:srgbClr val="000000"/>
              </a:solidFill>
            </a:endParaRPr>
          </a:p>
          <a:p>
            <a:r>
              <a:rPr lang="fr-FR" sz="2000" dirty="0" smtClean="0">
                <a:solidFill>
                  <a:srgbClr val="000000"/>
                </a:solidFill>
              </a:rPr>
              <a:t>A </a:t>
            </a:r>
            <a:r>
              <a:rPr lang="fr-FR" sz="2000" dirty="0" err="1" smtClean="0">
                <a:solidFill>
                  <a:srgbClr val="000000"/>
                </a:solidFill>
              </a:rPr>
              <a:t>Meyras</a:t>
            </a:r>
            <a:r>
              <a:rPr lang="fr-FR" sz="2000" dirty="0" smtClean="0">
                <a:solidFill>
                  <a:srgbClr val="000000"/>
                </a:solidFill>
              </a:rPr>
              <a:t> sur les problèmes d’humidité et l’emploi de la chaux (Décembre et mai)</a:t>
            </a:r>
          </a:p>
          <a:p>
            <a:endParaRPr lang="fr-FR" sz="2000" dirty="0">
              <a:solidFill>
                <a:srgbClr val="000000"/>
              </a:solidFill>
            </a:endParaRPr>
          </a:p>
          <a:p>
            <a:endParaRPr lang="fr-FR" sz="2000" dirty="0" smtClean="0">
              <a:solidFill>
                <a:srgbClr val="000000"/>
              </a:solidFill>
            </a:endParaRPr>
          </a:p>
          <a:p>
            <a:endParaRPr lang="fr-FR" sz="2400" dirty="0">
              <a:solidFill>
                <a:srgbClr val="000000"/>
              </a:solidFill>
            </a:endParaRP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6</a:t>
            </a:fld>
            <a:endParaRPr lang="fr-FR"/>
          </a:p>
        </p:txBody>
      </p:sp>
    </p:spTree>
    <p:extLst>
      <p:ext uri="{BB962C8B-B14F-4D97-AF65-F5344CB8AC3E}">
        <p14:creationId xmlns:p14="http://schemas.microsoft.com/office/powerpoint/2010/main" val="29470375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32488" y="1554906"/>
            <a:ext cx="7847006" cy="3908762"/>
          </a:xfrm>
          <a:prstGeom prst="rect">
            <a:avLst/>
          </a:prstGeom>
          <a:noFill/>
        </p:spPr>
        <p:txBody>
          <a:bodyPr wrap="square" rtlCol="0">
            <a:spAutoFit/>
          </a:bodyPr>
          <a:lstStyle/>
          <a:p>
            <a:r>
              <a:rPr lang="fr-FR" sz="2400" u="sng" dirty="0" smtClean="0">
                <a:solidFill>
                  <a:srgbClr val="000000"/>
                </a:solidFill>
              </a:rPr>
              <a:t>Activités de juin 2017 à juin 2018</a:t>
            </a:r>
          </a:p>
          <a:p>
            <a:endParaRPr lang="fr-FR" sz="2400" dirty="0">
              <a:solidFill>
                <a:srgbClr val="000000"/>
              </a:solidFill>
            </a:endParaRPr>
          </a:p>
          <a:p>
            <a:r>
              <a:rPr lang="fr-FR" sz="2800" dirty="0">
                <a:solidFill>
                  <a:srgbClr val="000000"/>
                </a:solidFill>
              </a:rPr>
              <a:t>Stage d’initiation aux </a:t>
            </a:r>
            <a:r>
              <a:rPr lang="fr-FR" sz="2800" dirty="0" smtClean="0">
                <a:solidFill>
                  <a:srgbClr val="000000"/>
                </a:solidFill>
              </a:rPr>
              <a:t>enduits de chaux</a:t>
            </a:r>
          </a:p>
          <a:p>
            <a:r>
              <a:rPr lang="fr-FR" sz="2000" dirty="0" smtClean="0">
                <a:solidFill>
                  <a:srgbClr val="000000"/>
                </a:solidFill>
              </a:rPr>
              <a:t>les15-126 </a:t>
            </a:r>
            <a:r>
              <a:rPr lang="fr-FR" sz="2000" dirty="0" err="1" smtClean="0">
                <a:solidFill>
                  <a:srgbClr val="000000"/>
                </a:solidFill>
              </a:rPr>
              <a:t>déc</a:t>
            </a:r>
            <a:r>
              <a:rPr lang="fr-FR" sz="2000" dirty="0" smtClean="0">
                <a:solidFill>
                  <a:srgbClr val="000000"/>
                </a:solidFill>
              </a:rPr>
              <a:t> et 4-5 mai </a:t>
            </a:r>
            <a:r>
              <a:rPr lang="fr-FR" sz="2000" dirty="0">
                <a:solidFill>
                  <a:srgbClr val="000000"/>
                </a:solidFill>
              </a:rPr>
              <a:t>à </a:t>
            </a:r>
            <a:r>
              <a:rPr lang="fr-FR" sz="2000" dirty="0" err="1">
                <a:solidFill>
                  <a:srgbClr val="000000"/>
                </a:solidFill>
              </a:rPr>
              <a:t>Hautségur</a:t>
            </a:r>
            <a:r>
              <a:rPr lang="fr-FR" sz="2000" dirty="0">
                <a:solidFill>
                  <a:srgbClr val="000000"/>
                </a:solidFill>
              </a:rPr>
              <a:t> (</a:t>
            </a:r>
            <a:r>
              <a:rPr lang="fr-FR" sz="2000" dirty="0" err="1">
                <a:solidFill>
                  <a:srgbClr val="000000"/>
                </a:solidFill>
              </a:rPr>
              <a:t>Meyras</a:t>
            </a:r>
            <a:r>
              <a:rPr lang="fr-FR" sz="2000" dirty="0" smtClean="0">
                <a:solidFill>
                  <a:srgbClr val="000000"/>
                </a:solidFill>
              </a:rPr>
              <a:t>)</a:t>
            </a:r>
          </a:p>
          <a:p>
            <a:r>
              <a:rPr lang="fr-FR" sz="2000" dirty="0" smtClean="0">
                <a:solidFill>
                  <a:srgbClr val="000000"/>
                </a:solidFill>
              </a:rPr>
              <a:t>les 13 et 14 avril aux </a:t>
            </a:r>
            <a:r>
              <a:rPr lang="fr-FR" sz="2000" dirty="0" err="1" smtClean="0">
                <a:solidFill>
                  <a:srgbClr val="000000"/>
                </a:solidFill>
              </a:rPr>
              <a:t>Ollières</a:t>
            </a:r>
            <a:r>
              <a:rPr lang="fr-FR" sz="2000" dirty="0" smtClean="0">
                <a:solidFill>
                  <a:srgbClr val="000000"/>
                </a:solidFill>
              </a:rPr>
              <a:t> pour l’UPCA</a:t>
            </a:r>
          </a:p>
          <a:p>
            <a:endParaRPr lang="fr-FR" sz="2400" dirty="0">
              <a:solidFill>
                <a:srgbClr val="000000"/>
              </a:solidFill>
            </a:endParaRPr>
          </a:p>
          <a:p>
            <a:r>
              <a:rPr lang="fr-FR" sz="2400" dirty="0" smtClean="0">
                <a:solidFill>
                  <a:srgbClr val="000000"/>
                </a:solidFill>
              </a:rPr>
              <a:t>Stage d’initiation à la pierre sèche </a:t>
            </a:r>
          </a:p>
          <a:p>
            <a:r>
              <a:rPr lang="fr-FR" sz="2000" dirty="0" smtClean="0">
                <a:solidFill>
                  <a:srgbClr val="000000"/>
                </a:solidFill>
              </a:rPr>
              <a:t>les 1-2 juin au moulin de </a:t>
            </a:r>
            <a:r>
              <a:rPr lang="fr-FR" sz="2000" dirty="0" err="1" smtClean="0">
                <a:solidFill>
                  <a:srgbClr val="000000"/>
                </a:solidFill>
              </a:rPr>
              <a:t>Tavanne</a:t>
            </a:r>
            <a:r>
              <a:rPr lang="fr-FR" sz="2000" dirty="0" smtClean="0">
                <a:solidFill>
                  <a:srgbClr val="000000"/>
                </a:solidFill>
              </a:rPr>
              <a:t> pour l’UPCA</a:t>
            </a:r>
          </a:p>
          <a:p>
            <a:endParaRPr lang="fr-FR" sz="2000" dirty="0">
              <a:solidFill>
                <a:srgbClr val="000000"/>
              </a:solidFill>
            </a:endParaRPr>
          </a:p>
          <a:p>
            <a:r>
              <a:rPr lang="fr-FR" sz="2400" dirty="0">
                <a:solidFill>
                  <a:srgbClr val="000000"/>
                </a:solidFill>
              </a:rPr>
              <a:t>Stage d’initiation </a:t>
            </a:r>
            <a:r>
              <a:rPr lang="fr-FR" sz="2400" dirty="0" smtClean="0">
                <a:solidFill>
                  <a:srgbClr val="000000"/>
                </a:solidFill>
              </a:rPr>
              <a:t>à la peinture à l’ocre </a:t>
            </a:r>
          </a:p>
          <a:p>
            <a:r>
              <a:rPr lang="fr-FR" sz="2000" dirty="0" smtClean="0">
                <a:solidFill>
                  <a:srgbClr val="000000"/>
                </a:solidFill>
              </a:rPr>
              <a:t>Le 11 mai à Chomerac pour l’UPCA</a:t>
            </a:r>
            <a:endParaRPr lang="fr-FR" sz="2000" dirty="0">
              <a:solidFill>
                <a:srgbClr val="000000"/>
              </a:solidFill>
            </a:endParaRPr>
          </a:p>
        </p:txBody>
      </p:sp>
      <p:pic>
        <p:nvPicPr>
          <p:cNvPr id="4" name="Image 3"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5" name="Espace réservé du numéro de diapositive 4"/>
          <p:cNvSpPr>
            <a:spLocks noGrp="1"/>
          </p:cNvSpPr>
          <p:nvPr>
            <p:ph type="sldNum" sz="quarter" idx="12"/>
          </p:nvPr>
        </p:nvSpPr>
        <p:spPr/>
        <p:txBody>
          <a:bodyPr/>
          <a:lstStyle/>
          <a:p>
            <a:fld id="{8354228E-336A-C345-9EDE-63425FF2EB2C}" type="slidenum">
              <a:rPr lang="fr-FR" smtClean="0"/>
              <a:t>7</a:t>
            </a:fld>
            <a:endParaRPr lang="fr-FR"/>
          </a:p>
        </p:txBody>
      </p:sp>
    </p:spTree>
    <p:extLst>
      <p:ext uri="{BB962C8B-B14F-4D97-AF65-F5344CB8AC3E}">
        <p14:creationId xmlns:p14="http://schemas.microsoft.com/office/powerpoint/2010/main" val="12320619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58463" y="1228437"/>
            <a:ext cx="4546523" cy="5355313"/>
          </a:xfrm>
          <a:prstGeom prst="rect">
            <a:avLst/>
          </a:prstGeom>
          <a:noFill/>
        </p:spPr>
        <p:txBody>
          <a:bodyPr wrap="square" rtlCol="0">
            <a:spAutoFit/>
          </a:bodyPr>
          <a:lstStyle/>
          <a:p>
            <a:r>
              <a:rPr lang="fr-FR" sz="2400" u="sng" dirty="0" smtClean="0">
                <a:solidFill>
                  <a:srgbClr val="000000"/>
                </a:solidFill>
              </a:rPr>
              <a:t>Activités de juin 2016 à juin 2017</a:t>
            </a:r>
          </a:p>
          <a:p>
            <a:endParaRPr lang="fr-FR" sz="2400" dirty="0">
              <a:solidFill>
                <a:srgbClr val="000000"/>
              </a:solidFill>
            </a:endParaRPr>
          </a:p>
          <a:p>
            <a:r>
              <a:rPr lang="fr-FR" sz="2400" dirty="0" smtClean="0">
                <a:solidFill>
                  <a:srgbClr val="000000"/>
                </a:solidFill>
              </a:rPr>
              <a:t>Principales « Visites conseil » (25)</a:t>
            </a:r>
          </a:p>
          <a:p>
            <a:endParaRPr lang="fr-FR" dirty="0" smtClean="0">
              <a:solidFill>
                <a:srgbClr val="000000"/>
              </a:solidFill>
            </a:endParaRPr>
          </a:p>
          <a:p>
            <a:r>
              <a:rPr lang="fr-FR" dirty="0" err="1" smtClean="0">
                <a:solidFill>
                  <a:srgbClr val="000000"/>
                </a:solidFill>
              </a:rPr>
              <a:t>Vogüe</a:t>
            </a:r>
            <a:endParaRPr lang="fr-FR" dirty="0" smtClean="0">
              <a:solidFill>
                <a:srgbClr val="000000"/>
              </a:solidFill>
            </a:endParaRPr>
          </a:p>
          <a:p>
            <a:r>
              <a:rPr lang="fr-FR" dirty="0" err="1" smtClean="0">
                <a:solidFill>
                  <a:srgbClr val="000000"/>
                </a:solidFill>
              </a:rPr>
              <a:t>Peyre</a:t>
            </a:r>
            <a:endParaRPr lang="fr-FR" dirty="0" smtClean="0">
              <a:solidFill>
                <a:srgbClr val="000000"/>
              </a:solidFill>
            </a:endParaRPr>
          </a:p>
          <a:p>
            <a:r>
              <a:rPr lang="fr-FR" dirty="0" err="1" smtClean="0">
                <a:solidFill>
                  <a:srgbClr val="000000"/>
                </a:solidFill>
              </a:rPr>
              <a:t>Burzet</a:t>
            </a:r>
            <a:endParaRPr lang="fr-FR" dirty="0" smtClean="0">
              <a:solidFill>
                <a:srgbClr val="000000"/>
              </a:solidFill>
            </a:endParaRPr>
          </a:p>
          <a:p>
            <a:r>
              <a:rPr lang="fr-FR" dirty="0" smtClean="0">
                <a:solidFill>
                  <a:srgbClr val="000000"/>
                </a:solidFill>
              </a:rPr>
              <a:t>Antraigues</a:t>
            </a:r>
          </a:p>
          <a:p>
            <a:r>
              <a:rPr lang="fr-FR" dirty="0" smtClean="0">
                <a:solidFill>
                  <a:srgbClr val="000000"/>
                </a:solidFill>
              </a:rPr>
              <a:t>Pailler</a:t>
            </a:r>
          </a:p>
          <a:p>
            <a:r>
              <a:rPr lang="fr-FR" dirty="0" err="1" smtClean="0">
                <a:solidFill>
                  <a:srgbClr val="000000"/>
                </a:solidFill>
              </a:rPr>
              <a:t>Mezilhac</a:t>
            </a:r>
            <a:endParaRPr lang="fr-FR" dirty="0" smtClean="0">
              <a:solidFill>
                <a:srgbClr val="000000"/>
              </a:solidFill>
            </a:endParaRPr>
          </a:p>
          <a:p>
            <a:r>
              <a:rPr lang="fr-FR" dirty="0" smtClean="0">
                <a:solidFill>
                  <a:srgbClr val="000000"/>
                </a:solidFill>
              </a:rPr>
              <a:t>Saint Martin de </a:t>
            </a:r>
            <a:r>
              <a:rPr lang="fr-FR" dirty="0" err="1" smtClean="0">
                <a:solidFill>
                  <a:srgbClr val="000000"/>
                </a:solidFill>
              </a:rPr>
              <a:t>Valamas</a:t>
            </a:r>
            <a:endParaRPr lang="fr-FR" dirty="0" smtClean="0">
              <a:solidFill>
                <a:srgbClr val="000000"/>
              </a:solidFill>
            </a:endParaRPr>
          </a:p>
          <a:p>
            <a:r>
              <a:rPr lang="fr-FR" dirty="0" smtClean="0">
                <a:solidFill>
                  <a:srgbClr val="000000"/>
                </a:solidFill>
              </a:rPr>
              <a:t>Vallon Pont d’arc</a:t>
            </a:r>
          </a:p>
          <a:p>
            <a:r>
              <a:rPr lang="fr-FR" dirty="0" smtClean="0">
                <a:solidFill>
                  <a:srgbClr val="000000"/>
                </a:solidFill>
              </a:rPr>
              <a:t>Le Cheylard</a:t>
            </a:r>
          </a:p>
          <a:p>
            <a:r>
              <a:rPr lang="fr-FR" dirty="0" err="1" smtClean="0">
                <a:solidFill>
                  <a:srgbClr val="000000"/>
                </a:solidFill>
              </a:rPr>
              <a:t>Vernoux</a:t>
            </a:r>
            <a:endParaRPr lang="fr-FR" dirty="0" smtClean="0">
              <a:solidFill>
                <a:srgbClr val="000000"/>
              </a:solidFill>
            </a:endParaRPr>
          </a:p>
          <a:p>
            <a:r>
              <a:rPr lang="fr-FR" dirty="0" smtClean="0">
                <a:solidFill>
                  <a:srgbClr val="000000"/>
                </a:solidFill>
              </a:rPr>
              <a:t>Borée</a:t>
            </a:r>
          </a:p>
          <a:p>
            <a:r>
              <a:rPr lang="fr-FR" dirty="0" smtClean="0">
                <a:solidFill>
                  <a:srgbClr val="000000"/>
                </a:solidFill>
              </a:rPr>
              <a:t>Saint Clément</a:t>
            </a:r>
          </a:p>
          <a:p>
            <a:r>
              <a:rPr lang="fr-FR" dirty="0" smtClean="0">
                <a:solidFill>
                  <a:srgbClr val="000000"/>
                </a:solidFill>
              </a:rPr>
              <a:t>Saint Melany</a:t>
            </a:r>
          </a:p>
          <a:p>
            <a:r>
              <a:rPr lang="fr-FR" dirty="0" smtClean="0">
                <a:solidFill>
                  <a:srgbClr val="000000"/>
                </a:solidFill>
              </a:rPr>
              <a:t>Saint </a:t>
            </a:r>
            <a:r>
              <a:rPr lang="fr-FR" dirty="0" err="1" smtClean="0">
                <a:solidFill>
                  <a:srgbClr val="000000"/>
                </a:solidFill>
              </a:rPr>
              <a:t>Christol</a:t>
            </a:r>
            <a:endParaRPr lang="fr-FR" dirty="0" smtClean="0">
              <a:solidFill>
                <a:srgbClr val="000000"/>
              </a:solidFill>
            </a:endParaRPr>
          </a:p>
        </p:txBody>
      </p:sp>
      <p:sp>
        <p:nvSpPr>
          <p:cNvPr id="3" name="ZoneTexte 2"/>
          <p:cNvSpPr txBox="1"/>
          <p:nvPr/>
        </p:nvSpPr>
        <p:spPr>
          <a:xfrm>
            <a:off x="3409892" y="2647351"/>
            <a:ext cx="2304617" cy="3970318"/>
          </a:xfrm>
          <a:prstGeom prst="rect">
            <a:avLst/>
          </a:prstGeom>
          <a:noFill/>
        </p:spPr>
        <p:txBody>
          <a:bodyPr wrap="square" rtlCol="0">
            <a:spAutoFit/>
          </a:bodyPr>
          <a:lstStyle/>
          <a:p>
            <a:r>
              <a:rPr lang="fr-FR" dirty="0" smtClean="0"/>
              <a:t>Vallon Pont d’Arc</a:t>
            </a:r>
          </a:p>
          <a:p>
            <a:r>
              <a:rPr lang="fr-FR" dirty="0" err="1" smtClean="0"/>
              <a:t>Rocles</a:t>
            </a:r>
            <a:endParaRPr lang="fr-FR" dirty="0" smtClean="0"/>
          </a:p>
          <a:p>
            <a:r>
              <a:rPr lang="fr-FR" dirty="0" smtClean="0"/>
              <a:t>Privas</a:t>
            </a:r>
          </a:p>
          <a:p>
            <a:r>
              <a:rPr lang="fr-FR" dirty="0" err="1" smtClean="0"/>
              <a:t>Lussas</a:t>
            </a:r>
            <a:endParaRPr lang="fr-FR" dirty="0" smtClean="0"/>
          </a:p>
          <a:p>
            <a:r>
              <a:rPr lang="fr-FR" dirty="0" smtClean="0"/>
              <a:t>Rochemaure</a:t>
            </a:r>
          </a:p>
          <a:p>
            <a:r>
              <a:rPr lang="fr-FR" dirty="0" smtClean="0"/>
              <a:t>Saint Maurice d’</a:t>
            </a:r>
            <a:r>
              <a:rPr lang="fr-FR" dirty="0" err="1" smtClean="0"/>
              <a:t>Ibie</a:t>
            </a:r>
            <a:endParaRPr lang="fr-FR" dirty="0" smtClean="0"/>
          </a:p>
          <a:p>
            <a:r>
              <a:rPr lang="fr-FR" dirty="0" err="1" smtClean="0"/>
              <a:t>Meyras</a:t>
            </a:r>
            <a:endParaRPr lang="fr-FR" dirty="0" smtClean="0"/>
          </a:p>
          <a:p>
            <a:r>
              <a:rPr lang="fr-FR" dirty="0" err="1" smtClean="0"/>
              <a:t>Veyras</a:t>
            </a:r>
            <a:endParaRPr lang="fr-FR" dirty="0" smtClean="0"/>
          </a:p>
          <a:p>
            <a:r>
              <a:rPr lang="fr-FR" dirty="0" err="1" smtClean="0"/>
              <a:t>Issamoulenc</a:t>
            </a:r>
            <a:endParaRPr lang="fr-FR" dirty="0" smtClean="0"/>
          </a:p>
          <a:p>
            <a:r>
              <a:rPr lang="fr-FR" dirty="0" smtClean="0"/>
              <a:t>La </a:t>
            </a:r>
            <a:r>
              <a:rPr lang="fr-FR" dirty="0" err="1" smtClean="0"/>
              <a:t>Faurie</a:t>
            </a:r>
            <a:endParaRPr lang="fr-FR" dirty="0" smtClean="0"/>
          </a:p>
          <a:p>
            <a:r>
              <a:rPr lang="fr-FR" dirty="0" err="1" smtClean="0"/>
              <a:t>Bégué</a:t>
            </a:r>
            <a:endParaRPr lang="fr-FR" dirty="0" smtClean="0"/>
          </a:p>
          <a:p>
            <a:r>
              <a:rPr lang="fr-FR" dirty="0" err="1" smtClean="0"/>
              <a:t>Sanilhac</a:t>
            </a:r>
            <a:endParaRPr lang="fr-FR" dirty="0" smtClean="0"/>
          </a:p>
          <a:p>
            <a:endParaRPr lang="fr-FR" dirty="0" smtClean="0"/>
          </a:p>
          <a:p>
            <a:endParaRPr lang="fr-FR" dirty="0"/>
          </a:p>
        </p:txBody>
      </p:sp>
      <p:pic>
        <p:nvPicPr>
          <p:cNvPr id="9" name="Image 8"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8" name="Espace réservé du numéro de diapositive 7"/>
          <p:cNvSpPr>
            <a:spLocks noGrp="1"/>
          </p:cNvSpPr>
          <p:nvPr>
            <p:ph type="sldNum" sz="quarter" idx="12"/>
          </p:nvPr>
        </p:nvSpPr>
        <p:spPr/>
        <p:txBody>
          <a:bodyPr/>
          <a:lstStyle/>
          <a:p>
            <a:fld id="{8354228E-336A-C345-9EDE-63425FF2EB2C}" type="slidenum">
              <a:rPr lang="fr-FR" smtClean="0"/>
              <a:t>8</a:t>
            </a:fld>
            <a:endParaRPr lang="fr-FR"/>
          </a:p>
        </p:txBody>
      </p:sp>
      <p:pic>
        <p:nvPicPr>
          <p:cNvPr id="16" name="Image 15"/>
          <p:cNvPicPr>
            <a:picLocks noChangeAspect="1"/>
          </p:cNvPicPr>
          <p:nvPr/>
        </p:nvPicPr>
        <p:blipFill>
          <a:blip r:embed="rId3"/>
          <a:stretch>
            <a:fillRect/>
          </a:stretch>
        </p:blipFill>
        <p:spPr>
          <a:xfrm>
            <a:off x="6045609" y="193271"/>
            <a:ext cx="2920100" cy="2190075"/>
          </a:xfrm>
          <a:prstGeom prst="rect">
            <a:avLst/>
          </a:prstGeom>
        </p:spPr>
      </p:pic>
      <p:pic>
        <p:nvPicPr>
          <p:cNvPr id="17" name="Image 16"/>
          <p:cNvPicPr>
            <a:picLocks noChangeAspect="1"/>
          </p:cNvPicPr>
          <p:nvPr/>
        </p:nvPicPr>
        <p:blipFill>
          <a:blip r:embed="rId4"/>
          <a:stretch>
            <a:fillRect/>
          </a:stretch>
        </p:blipFill>
        <p:spPr>
          <a:xfrm>
            <a:off x="6045609" y="2399026"/>
            <a:ext cx="2920100" cy="2190074"/>
          </a:xfrm>
          <a:prstGeom prst="rect">
            <a:avLst/>
          </a:prstGeom>
        </p:spPr>
      </p:pic>
      <p:pic>
        <p:nvPicPr>
          <p:cNvPr id="18" name="Image 17" descr="IMG_047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5609" y="4604780"/>
            <a:ext cx="2920100" cy="2190075"/>
          </a:xfrm>
          <a:prstGeom prst="rect">
            <a:avLst/>
          </a:prstGeom>
        </p:spPr>
      </p:pic>
    </p:spTree>
    <p:extLst>
      <p:ext uri="{BB962C8B-B14F-4D97-AF65-F5344CB8AC3E}">
        <p14:creationId xmlns:p14="http://schemas.microsoft.com/office/powerpoint/2010/main" val="22012786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80075" y="1449352"/>
            <a:ext cx="8403230" cy="4708981"/>
          </a:xfrm>
          <a:prstGeom prst="rect">
            <a:avLst/>
          </a:prstGeom>
          <a:noFill/>
        </p:spPr>
        <p:txBody>
          <a:bodyPr wrap="square" rtlCol="0">
            <a:spAutoFit/>
          </a:bodyPr>
          <a:lstStyle/>
          <a:p>
            <a:r>
              <a:rPr lang="fr-FR" sz="2400" u="sng" dirty="0" smtClean="0">
                <a:solidFill>
                  <a:srgbClr val="000000"/>
                </a:solidFill>
              </a:rPr>
              <a:t>Activités de juin 2017 à juin 2018</a:t>
            </a:r>
          </a:p>
          <a:p>
            <a:endParaRPr lang="fr-FR" sz="2400" dirty="0">
              <a:solidFill>
                <a:srgbClr val="000000"/>
              </a:solidFill>
            </a:endParaRPr>
          </a:p>
          <a:p>
            <a:r>
              <a:rPr lang="fr-FR" sz="2400" dirty="0" smtClean="0">
                <a:solidFill>
                  <a:srgbClr val="000000"/>
                </a:solidFill>
              </a:rPr>
              <a:t>Participation à des activités locales, </a:t>
            </a:r>
            <a:r>
              <a:rPr lang="fr-FR" sz="2400" dirty="0" err="1" smtClean="0">
                <a:solidFill>
                  <a:srgbClr val="000000"/>
                </a:solidFill>
              </a:rPr>
              <a:t>MPd’A</a:t>
            </a:r>
            <a:r>
              <a:rPr lang="fr-FR" sz="2400" dirty="0" smtClean="0">
                <a:solidFill>
                  <a:srgbClr val="000000"/>
                </a:solidFill>
              </a:rPr>
              <a:t> est:</a:t>
            </a:r>
          </a:p>
          <a:p>
            <a:endParaRPr lang="fr-FR" sz="2400" dirty="0" smtClean="0">
              <a:solidFill>
                <a:srgbClr val="000000"/>
              </a:solidFill>
            </a:endParaRPr>
          </a:p>
          <a:p>
            <a:r>
              <a:rPr lang="fr-FR" sz="2400" dirty="0" smtClean="0">
                <a:solidFill>
                  <a:srgbClr val="000000"/>
                </a:solidFill>
              </a:rPr>
              <a:t>	</a:t>
            </a:r>
            <a:r>
              <a:rPr lang="fr-FR" sz="2000" dirty="0" smtClean="0">
                <a:solidFill>
                  <a:srgbClr val="000000"/>
                </a:solidFill>
              </a:rPr>
              <a:t>Membre du </a:t>
            </a:r>
            <a:r>
              <a:rPr lang="fr-FR" sz="2000" dirty="0">
                <a:solidFill>
                  <a:srgbClr val="000000"/>
                </a:solidFill>
              </a:rPr>
              <a:t>comité technique du </a:t>
            </a:r>
            <a:r>
              <a:rPr lang="fr-FR" sz="2000" dirty="0" smtClean="0">
                <a:solidFill>
                  <a:srgbClr val="000000"/>
                </a:solidFill>
              </a:rPr>
              <a:t>Fond </a:t>
            </a:r>
            <a:r>
              <a:rPr lang="fr-FR" sz="2000" dirty="0">
                <a:solidFill>
                  <a:srgbClr val="000000"/>
                </a:solidFill>
              </a:rPr>
              <a:t>Innovant </a:t>
            </a:r>
            <a:r>
              <a:rPr lang="fr-FR" sz="2000" dirty="0" smtClean="0">
                <a:solidFill>
                  <a:srgbClr val="000000"/>
                </a:solidFill>
              </a:rPr>
              <a:t>pour le Patrimoine Ardéchois (FIPA)</a:t>
            </a:r>
          </a:p>
          <a:p>
            <a:endParaRPr lang="fr-FR" sz="2000" dirty="0">
              <a:solidFill>
                <a:srgbClr val="000000"/>
              </a:solidFill>
            </a:endParaRPr>
          </a:p>
          <a:p>
            <a:r>
              <a:rPr lang="fr-FR" sz="2000" dirty="0" smtClean="0">
                <a:solidFill>
                  <a:srgbClr val="000000"/>
                </a:solidFill>
              </a:rPr>
              <a:t>	Administrateur au </a:t>
            </a:r>
            <a:r>
              <a:rPr lang="fr-FR" sz="2000" dirty="0">
                <a:solidFill>
                  <a:srgbClr val="000000"/>
                </a:solidFill>
              </a:rPr>
              <a:t>CA de la </a:t>
            </a:r>
            <a:r>
              <a:rPr lang="fr-FR" sz="2000" dirty="0" smtClean="0">
                <a:solidFill>
                  <a:srgbClr val="000000"/>
                </a:solidFill>
              </a:rPr>
              <a:t>Société de Sauvegarde </a:t>
            </a:r>
            <a:r>
              <a:rPr lang="fr-FR" sz="2000" dirty="0">
                <a:solidFill>
                  <a:srgbClr val="000000"/>
                </a:solidFill>
              </a:rPr>
              <a:t>des </a:t>
            </a:r>
            <a:r>
              <a:rPr lang="fr-FR" sz="2000" dirty="0" smtClean="0">
                <a:solidFill>
                  <a:srgbClr val="000000"/>
                </a:solidFill>
              </a:rPr>
              <a:t>Monuments </a:t>
            </a:r>
            <a:r>
              <a:rPr lang="fr-FR" sz="2000" dirty="0">
                <a:solidFill>
                  <a:srgbClr val="000000"/>
                </a:solidFill>
              </a:rPr>
              <a:t>Anciens </a:t>
            </a:r>
            <a:r>
              <a:rPr lang="fr-FR" sz="2000" dirty="0" smtClean="0">
                <a:solidFill>
                  <a:srgbClr val="000000"/>
                </a:solidFill>
              </a:rPr>
              <a:t>de l’Ardèche</a:t>
            </a:r>
          </a:p>
          <a:p>
            <a:endParaRPr lang="fr-FR" sz="2000" dirty="0">
              <a:solidFill>
                <a:srgbClr val="000000"/>
              </a:solidFill>
            </a:endParaRPr>
          </a:p>
          <a:p>
            <a:r>
              <a:rPr lang="fr-FR" sz="2000" dirty="0" smtClean="0">
                <a:solidFill>
                  <a:srgbClr val="000000"/>
                </a:solidFill>
              </a:rPr>
              <a:t>	Membre de la Commission Régionale du Patrimoine et de l’Architecture (2</a:t>
            </a:r>
            <a:r>
              <a:rPr lang="fr-FR" sz="2000" baseline="30000" dirty="0" smtClean="0">
                <a:solidFill>
                  <a:srgbClr val="000000"/>
                </a:solidFill>
              </a:rPr>
              <a:t>ème</a:t>
            </a:r>
            <a:r>
              <a:rPr lang="fr-FR" sz="2000" dirty="0" smtClean="0">
                <a:solidFill>
                  <a:srgbClr val="000000"/>
                </a:solidFill>
              </a:rPr>
              <a:t> collège, recours contre les ABF)</a:t>
            </a:r>
          </a:p>
          <a:p>
            <a:endParaRPr lang="fr-FR" sz="2000" dirty="0">
              <a:solidFill>
                <a:srgbClr val="000000"/>
              </a:solidFill>
            </a:endParaRPr>
          </a:p>
          <a:p>
            <a:r>
              <a:rPr lang="fr-FR" sz="2000" dirty="0" smtClean="0">
                <a:solidFill>
                  <a:srgbClr val="000000"/>
                </a:solidFill>
              </a:rPr>
              <a:t>	Membre du comité technique Rhône Alpes de la Fondation du Patrimoine</a:t>
            </a:r>
            <a:r>
              <a:rPr lang="fr-FR" sz="2000" dirty="0" smtClean="0">
                <a:solidFill>
                  <a:srgbClr val="000000"/>
                </a:solidFill>
              </a:rPr>
              <a:t>.</a:t>
            </a:r>
            <a:endParaRPr lang="fr-FR" sz="2000" dirty="0" smtClean="0">
              <a:solidFill>
                <a:srgbClr val="000000"/>
              </a:solidFill>
            </a:endParaRPr>
          </a:p>
        </p:txBody>
      </p:sp>
      <p:pic>
        <p:nvPicPr>
          <p:cNvPr id="5" name="Image 4" descr="mp_ardech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32" y="206091"/>
            <a:ext cx="1771577" cy="873818"/>
          </a:xfrm>
          <a:prstGeom prst="rect">
            <a:avLst/>
          </a:prstGeom>
        </p:spPr>
      </p:pic>
      <p:sp>
        <p:nvSpPr>
          <p:cNvPr id="4" name="Espace réservé du numéro de diapositive 3"/>
          <p:cNvSpPr>
            <a:spLocks noGrp="1"/>
          </p:cNvSpPr>
          <p:nvPr>
            <p:ph type="sldNum" sz="quarter" idx="12"/>
          </p:nvPr>
        </p:nvSpPr>
        <p:spPr/>
        <p:txBody>
          <a:bodyPr/>
          <a:lstStyle/>
          <a:p>
            <a:fld id="{8354228E-336A-C345-9EDE-63425FF2EB2C}" type="slidenum">
              <a:rPr lang="fr-FR" smtClean="0"/>
              <a:t>9</a:t>
            </a:fld>
            <a:endParaRPr lang="fr-FR"/>
          </a:p>
        </p:txBody>
      </p:sp>
    </p:spTree>
    <p:extLst>
      <p:ext uri="{BB962C8B-B14F-4D97-AF65-F5344CB8AC3E}">
        <p14:creationId xmlns:p14="http://schemas.microsoft.com/office/powerpoint/2010/main" val="27867875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25459</TotalTime>
  <Words>1151</Words>
  <Application>Microsoft Macintosh PowerPoint</Application>
  <PresentationFormat>Présentation à l'écran (4:3)</PresentationFormat>
  <Paragraphs>355</Paragraphs>
  <Slides>34</Slides>
  <Notes>12</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bernard leborne</dc:creator>
  <cp:lastModifiedBy>bernard leborne</cp:lastModifiedBy>
  <cp:revision>167</cp:revision>
  <cp:lastPrinted>2015-07-03T15:54:06Z</cp:lastPrinted>
  <dcterms:created xsi:type="dcterms:W3CDTF">2015-06-25T08:26:29Z</dcterms:created>
  <dcterms:modified xsi:type="dcterms:W3CDTF">2019-07-04T08:40:13Z</dcterms:modified>
</cp:coreProperties>
</file>