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9" r:id="rId3"/>
    <p:sldId id="378" r:id="rId4"/>
    <p:sldId id="374" r:id="rId5"/>
    <p:sldId id="379" r:id="rId6"/>
    <p:sldId id="371" r:id="rId7"/>
    <p:sldId id="375" r:id="rId8"/>
    <p:sldId id="368" r:id="rId9"/>
    <p:sldId id="369" r:id="rId10"/>
    <p:sldId id="326" r:id="rId11"/>
    <p:sldId id="354" r:id="rId12"/>
    <p:sldId id="265" r:id="rId13"/>
    <p:sldId id="266" r:id="rId14"/>
    <p:sldId id="330" r:id="rId15"/>
    <p:sldId id="269" r:id="rId16"/>
    <p:sldId id="392" r:id="rId17"/>
    <p:sldId id="317" r:id="rId18"/>
    <p:sldId id="299" r:id="rId19"/>
    <p:sldId id="391" r:id="rId20"/>
    <p:sldId id="290" r:id="rId21"/>
    <p:sldId id="355" r:id="rId22"/>
    <p:sldId id="377" r:id="rId23"/>
    <p:sldId id="384" r:id="rId24"/>
    <p:sldId id="383" r:id="rId25"/>
    <p:sldId id="358" r:id="rId26"/>
    <p:sldId id="385" r:id="rId27"/>
    <p:sldId id="386" r:id="rId28"/>
    <p:sldId id="387" r:id="rId29"/>
    <p:sldId id="388" r:id="rId30"/>
    <p:sldId id="389" r:id="rId31"/>
    <p:sldId id="390" r:id="rId32"/>
    <p:sldId id="393" r:id="rId3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468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30" autoAdjust="0"/>
  </p:normalViewPr>
  <p:slideViewPr>
    <p:cSldViewPr snapToGrid="0" snapToObjects="1">
      <p:cViewPr>
        <p:scale>
          <a:sx n="81" d="100"/>
          <a:sy n="81" d="100"/>
        </p:scale>
        <p:origin x="-92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F7439-7A4A-5E41-8DCB-62FFA05E4B16}" type="datetimeFigureOut">
              <a:rPr lang="fr-FR" smtClean="0"/>
              <a:t>27/06/18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592D1-8EC4-0548-966F-9B97527E47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1934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5F62F-4EFC-BD4B-8B6C-3D0814884970}" type="datetimeFigureOut">
              <a:rPr lang="fr-FR" smtClean="0"/>
              <a:t>27/06/18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3CFF8-5036-EA40-AF5A-835CF317BC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0970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604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35AF23-56E8-8648-B631-B6AB5406E1CD}" type="slidenum">
              <a:rPr lang="fr-FR" sz="1200">
                <a:latin typeface="Calibri" charset="0"/>
              </a:rPr>
              <a:pPr eaLnBrk="1" hangingPunct="1"/>
              <a:t>18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5427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EB0B91-BE0C-4A4E-98CB-A1D8EF8AAE05}" type="slidenum">
              <a:rPr lang="fr-FR" sz="1200">
                <a:latin typeface="Calibri" charset="0"/>
              </a:rPr>
              <a:pPr eaLnBrk="1" hangingPunct="1"/>
              <a:t>29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563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87FAFE-E1FA-1149-9A8A-8B7A5D2739EA}" type="slidenum">
              <a:rPr lang="fr-FR" sz="1200">
                <a:latin typeface="Calibri" charset="0"/>
              </a:rPr>
              <a:pPr eaLnBrk="1" hangingPunct="1"/>
              <a:t>31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563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87FAFE-E1FA-1149-9A8A-8B7A5D2739EA}" type="slidenum">
              <a:rPr lang="fr-FR" sz="1200">
                <a:latin typeface="Calibri" charset="0"/>
              </a:rPr>
              <a:pPr eaLnBrk="1" hangingPunct="1"/>
              <a:t>32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604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35AF23-56E8-8648-B631-B6AB5406E1CD}" type="slidenum">
              <a:rPr lang="fr-FR" sz="1200">
                <a:latin typeface="Calibri" charset="0"/>
              </a:rPr>
              <a:pPr eaLnBrk="1" hangingPunct="1"/>
              <a:t>19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6246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B5C908-89E9-3D4C-9831-3BCD2E8E0257}" type="slidenum">
              <a:rPr lang="fr-FR" sz="1200">
                <a:latin typeface="Calibri" charset="0"/>
              </a:rPr>
              <a:pPr eaLnBrk="1" hangingPunct="1"/>
              <a:t>20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37891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Ag en régions </a:t>
            </a:r>
          </a:p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cahier des territoires</a:t>
            </a:r>
          </a:p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  <a:ea typeface="Microsoft YaHei" charset="0"/>
              <a:cs typeface="Mang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37891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Ag en régions </a:t>
            </a:r>
          </a:p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cahier des territoires</a:t>
            </a:r>
          </a:p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  <a:ea typeface="Microsoft YaHei" charset="0"/>
              <a:cs typeface="Mang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37891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Ag en régions </a:t>
            </a:r>
          </a:p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cahier des territoires</a:t>
            </a:r>
          </a:p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  <a:ea typeface="Microsoft YaHei" charset="0"/>
              <a:cs typeface="Mang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37891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Ag en régions </a:t>
            </a:r>
          </a:p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cahier des territoires</a:t>
            </a:r>
          </a:p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  <a:ea typeface="Microsoft YaHei" charset="0"/>
              <a:cs typeface="Mang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604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35AF23-56E8-8648-B631-B6AB5406E1CD}" type="slidenum">
              <a:rPr lang="fr-FR" sz="1200">
                <a:latin typeface="Calibri" charset="0"/>
              </a:rPr>
              <a:pPr eaLnBrk="1" hangingPunct="1"/>
              <a:t>27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5427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EB0B91-BE0C-4A4E-98CB-A1D8EF8AAE05}" type="slidenum">
              <a:rPr lang="fr-FR" sz="1200">
                <a:latin typeface="Calibri" charset="0"/>
              </a:rPr>
              <a:pPr eaLnBrk="1" hangingPunct="1"/>
              <a:t>28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8675-B83E-B140-BDA2-53844309406E}" type="datetime1">
              <a:rPr lang="fr-FR" smtClean="0"/>
              <a:t>27/06/18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328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CC5F9-8DAD-3746-BC2A-FD8119B58247}" type="datetime1">
              <a:rPr lang="fr-FR" smtClean="0"/>
              <a:t>27/06/18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85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1FAE-BA93-F64B-9DFB-770D5F0B2315}" type="datetime1">
              <a:rPr lang="fr-FR" smtClean="0"/>
              <a:t>27/06/18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78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56B2-F227-7A41-9A4F-31B8B74DC90B}" type="datetime1">
              <a:rPr lang="fr-FR" smtClean="0"/>
              <a:t>27/06/18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11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CE61-306A-7F49-8162-0320E940E805}" type="datetime1">
              <a:rPr lang="fr-FR" smtClean="0"/>
              <a:t>27/06/18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319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ED7E4-4F5F-4647-A6DD-F9130322615C}" type="datetime1">
              <a:rPr lang="fr-FR" smtClean="0"/>
              <a:t>27/06/18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94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160F-ED5F-DF43-ABA0-33FC35D54751}" type="datetime1">
              <a:rPr lang="fr-FR" smtClean="0"/>
              <a:t>27/06/18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09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C90F-2951-FD47-88B4-3E1DEA37E74B}" type="datetime1">
              <a:rPr lang="fr-FR" smtClean="0"/>
              <a:t>27/06/18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90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03109-C7EF-8248-B05D-948AD34D75A1}" type="datetime1">
              <a:rPr lang="fr-FR" smtClean="0"/>
              <a:t>27/06/18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43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A261D-53A2-4048-914C-000195FF0507}" type="datetime1">
              <a:rPr lang="fr-FR" smtClean="0"/>
              <a:t>27/06/18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155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4209-4A3E-914A-89CB-E9BBC9B33FAF}" type="datetime1">
              <a:rPr lang="fr-FR" smtClean="0"/>
              <a:t>27/06/18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693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EA1FC-37A2-BD44-A0C7-424108F18298}" type="datetime1">
              <a:rPr lang="fr-FR" smtClean="0"/>
              <a:t>27/06/18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70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5745720" y="5176152"/>
            <a:ext cx="31215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/>
              <a:t>Assemblée générale </a:t>
            </a:r>
          </a:p>
          <a:p>
            <a:pPr algn="ctr"/>
            <a:r>
              <a:rPr lang="fr-FR" sz="2800" dirty="0"/>
              <a:t>d</a:t>
            </a:r>
            <a:r>
              <a:rPr lang="fr-FR" sz="2800" dirty="0" smtClean="0"/>
              <a:t>u 30 juin 2018</a:t>
            </a:r>
          </a:p>
          <a:p>
            <a:pPr algn="ctr"/>
            <a:r>
              <a:rPr lang="fr-FR" sz="2800" dirty="0" smtClean="0"/>
              <a:t>Ferme de la Besse</a:t>
            </a:r>
            <a:endParaRPr lang="fr-FR" sz="2800" dirty="0"/>
          </a:p>
        </p:txBody>
      </p:sp>
      <p:grpSp>
        <p:nvGrpSpPr>
          <p:cNvPr id="4" name="Grouper 3"/>
          <p:cNvGrpSpPr/>
          <p:nvPr/>
        </p:nvGrpSpPr>
        <p:grpSpPr>
          <a:xfrm>
            <a:off x="358510" y="1614112"/>
            <a:ext cx="5144351" cy="2823302"/>
            <a:chOff x="546643" y="2831607"/>
            <a:chExt cx="3853190" cy="2080824"/>
          </a:xfrm>
        </p:grpSpPr>
        <p:pic>
          <p:nvPicPr>
            <p:cNvPr id="2" name="Image 1" descr="logo_mpf_ardeche_377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54"/>
            <a:stretch/>
          </p:blipFill>
          <p:spPr>
            <a:xfrm>
              <a:off x="546643" y="2831607"/>
              <a:ext cx="3853190" cy="1543088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972013" y="4327655"/>
              <a:ext cx="266541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Délégation de </a:t>
              </a:r>
            </a:p>
            <a:p>
              <a:r>
                <a:rPr lang="fr-FR" sz="1600" dirty="0" smtClean="0"/>
                <a:t>Maisons Paysannes de France</a:t>
              </a:r>
              <a:endParaRPr lang="fr-FR" sz="1600" dirty="0"/>
            </a:p>
          </p:txBody>
        </p: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68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26943" y="1380678"/>
            <a:ext cx="793384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00"/>
                </a:solidFill>
              </a:rPr>
              <a:t>Projets 2018-2019</a:t>
            </a:r>
            <a:endParaRPr lang="fr-FR" sz="2400" dirty="0">
              <a:solidFill>
                <a:srgbClr val="000000"/>
              </a:solidFill>
            </a:endParaRP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	</a:t>
            </a:r>
            <a:endParaRPr lang="fr-FR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Poursuivre la circulation de l’exposition avec une escale aux archives départementales à l’été </a:t>
            </a:r>
            <a:r>
              <a:rPr lang="fr-FR" sz="2000" dirty="0" smtClean="0">
                <a:solidFill>
                  <a:srgbClr val="000000"/>
                </a:solidFill>
              </a:rPr>
              <a:t>2019</a:t>
            </a:r>
            <a:endParaRPr lang="fr-FR" sz="2000" dirty="0" smtClean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Conférences à chaque étape de l’exposition</a:t>
            </a: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Organisation de </a:t>
            </a:r>
            <a:r>
              <a:rPr lang="fr-FR" sz="2000" dirty="0" smtClean="0">
                <a:solidFill>
                  <a:srgbClr val="000000"/>
                </a:solidFill>
              </a:rPr>
              <a:t>stages pierre </a:t>
            </a:r>
            <a:r>
              <a:rPr lang="fr-FR" sz="2000" dirty="0" smtClean="0">
                <a:solidFill>
                  <a:srgbClr val="000000"/>
                </a:solidFill>
              </a:rPr>
              <a:t>sèche, enduits chaux et enduits chaux-chanvre</a:t>
            </a:r>
            <a:r>
              <a:rPr lang="fr-FR" sz="2000" dirty="0" smtClean="0">
                <a:solidFill>
                  <a:srgbClr val="000000"/>
                </a:solidFill>
              </a:rPr>
              <a:t>.</a:t>
            </a:r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Organisation de stages pour l’Université populaire des </a:t>
            </a:r>
            <a:r>
              <a:rPr lang="fr-FR" sz="2000" dirty="0" err="1" smtClean="0">
                <a:solidFill>
                  <a:srgbClr val="000000"/>
                </a:solidFill>
              </a:rPr>
              <a:t>Ollières</a:t>
            </a:r>
            <a:r>
              <a:rPr lang="fr-FR" sz="2000" dirty="0" smtClean="0">
                <a:solidFill>
                  <a:srgbClr val="000000"/>
                </a:solidFill>
              </a:rPr>
              <a:t>.</a:t>
            </a: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Organisation de journée(s) d’initiation pour le Lycée professionnel de Chomérac</a:t>
            </a:r>
            <a:endParaRPr lang="fr-FR" sz="2000" dirty="0" smtClean="0">
              <a:solidFill>
                <a:srgbClr val="000000"/>
              </a:solidFill>
            </a:endParaRP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Discussions avec le Parc et le CAUE pour des projets communs.</a:t>
            </a: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Envisager participation à la foire d’Aubenas comme en 2016.</a:t>
            </a:r>
            <a:endParaRPr lang="fr-FR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Image 3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39559" y="1527791"/>
            <a:ext cx="791006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00"/>
                </a:solidFill>
              </a:rPr>
              <a:t>Prochaines étapes de l’exposition</a:t>
            </a:r>
          </a:p>
          <a:p>
            <a:endParaRPr lang="fr-FR" sz="2400" b="1" dirty="0" smtClean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Ferme de </a:t>
            </a:r>
            <a:r>
              <a:rPr lang="fr-FR" sz="2400" dirty="0" err="1" smtClean="0">
                <a:solidFill>
                  <a:srgbClr val="000000"/>
                </a:solidFill>
              </a:rPr>
              <a:t>Clastres</a:t>
            </a:r>
            <a:r>
              <a:rPr lang="fr-FR" sz="2400" dirty="0" smtClean="0">
                <a:solidFill>
                  <a:srgbClr val="000000"/>
                </a:solidFill>
              </a:rPr>
              <a:t> à Ste Eulalie en juillet</a:t>
            </a:r>
          </a:p>
          <a:p>
            <a:r>
              <a:rPr lang="fr-FR" sz="2400" dirty="0" smtClean="0">
                <a:solidFill>
                  <a:srgbClr val="000000"/>
                </a:solidFill>
              </a:rPr>
              <a:t>Saint </a:t>
            </a:r>
            <a:r>
              <a:rPr lang="fr-FR" sz="2400" dirty="0" err="1" smtClean="0">
                <a:solidFill>
                  <a:srgbClr val="000000"/>
                </a:solidFill>
              </a:rPr>
              <a:t>Remeze</a:t>
            </a:r>
            <a:r>
              <a:rPr lang="fr-FR" sz="2400" dirty="0" smtClean="0">
                <a:solidFill>
                  <a:srgbClr val="000000"/>
                </a:solidFill>
              </a:rPr>
              <a:t> du 28 juillet au 8 août</a:t>
            </a:r>
          </a:p>
          <a:p>
            <a:r>
              <a:rPr lang="fr-FR" sz="2400" dirty="0" smtClean="0">
                <a:solidFill>
                  <a:srgbClr val="000000"/>
                </a:solidFill>
              </a:rPr>
              <a:t>Le Teil en discussion pour septembre-octobre</a:t>
            </a:r>
          </a:p>
          <a:p>
            <a:r>
              <a:rPr lang="fr-FR" sz="2400" dirty="0" err="1" smtClean="0">
                <a:solidFill>
                  <a:srgbClr val="000000"/>
                </a:solidFill>
              </a:rPr>
              <a:t>Jaujac</a:t>
            </a:r>
            <a:r>
              <a:rPr lang="fr-FR" sz="2400" dirty="0" smtClean="0">
                <a:solidFill>
                  <a:srgbClr val="000000"/>
                </a:solidFill>
              </a:rPr>
              <a:t> le 19 octobre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D’autres lieux en cours de discussion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N’hésitez pas à la proposer dans vos villages</a:t>
            </a:r>
          </a:p>
          <a:p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4" name="Image 3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28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9559" y="1350301"/>
            <a:ext cx="72026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76264" y="1735026"/>
            <a:ext cx="8346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Evolution des adhésions:</a:t>
            </a:r>
          </a:p>
          <a:p>
            <a:endParaRPr lang="fr-FR" sz="2000" dirty="0" smtClean="0"/>
          </a:p>
          <a:p>
            <a:r>
              <a:rPr lang="fr-FR" sz="2000" dirty="0" smtClean="0"/>
              <a:t>2008    2009    2010    2011    2012    2013    2014    2015    2016   2017</a:t>
            </a:r>
            <a:r>
              <a:rPr lang="fr-FR" sz="2000" dirty="0"/>
              <a:t> </a:t>
            </a:r>
            <a:r>
              <a:rPr lang="fr-FR" sz="2000" dirty="0" smtClean="0"/>
              <a:t> 2018 (6)</a:t>
            </a:r>
          </a:p>
          <a:p>
            <a:r>
              <a:rPr lang="fr-FR" sz="2000" dirty="0" smtClean="0"/>
              <a:t>  49         41        43        44         41         37         50        70	</a:t>
            </a:r>
            <a:r>
              <a:rPr lang="fr-FR" sz="2000" dirty="0"/>
              <a:t> </a:t>
            </a:r>
            <a:r>
              <a:rPr lang="fr-FR" sz="2000" dirty="0" smtClean="0"/>
              <a:t>  77		87       82</a:t>
            </a:r>
          </a:p>
          <a:p>
            <a:endParaRPr lang="fr-FR" sz="2000" dirty="0"/>
          </a:p>
          <a:p>
            <a:endParaRPr lang="fr-FR" sz="2000" b="1" dirty="0" smtClean="0"/>
          </a:p>
          <a:p>
            <a:r>
              <a:rPr lang="fr-FR" sz="2000" b="1" dirty="0" smtClean="0"/>
              <a:t>L’union fait la force, mobilisez vos relations</a:t>
            </a:r>
            <a:r>
              <a:rPr lang="is-IS" sz="2000" b="1" dirty="0" smtClean="0"/>
              <a:t>…</a:t>
            </a:r>
            <a:endParaRPr lang="fr-FR" sz="2000" b="1" dirty="0"/>
          </a:p>
        </p:txBody>
      </p:sp>
      <p:pic>
        <p:nvPicPr>
          <p:cNvPr id="5" name="Image 4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64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39559" y="1199754"/>
            <a:ext cx="7910062" cy="572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00"/>
                </a:solidFill>
              </a:rPr>
              <a:t>Situation financière		2016		2017		2018 fin juin</a:t>
            </a:r>
            <a:endParaRPr lang="fr-FR" dirty="0" smtClean="0">
              <a:solidFill>
                <a:srgbClr val="000000"/>
              </a:solidFill>
            </a:endParaRPr>
          </a:p>
          <a:p>
            <a:endParaRPr lang="fr-FR" b="1" dirty="0" smtClean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Adhésions, dons			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       977,50		955,68		1841,50	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stages					      3330,00		400,00		  570,00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Sorties					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       455,00		     0,00		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Vente livres, catalogues  	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       410,00	       1817,50		  590,50 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Subventions							       4000,00		  200,00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						      </a:t>
            </a:r>
            <a:r>
              <a:rPr lang="fr-FR" b="1" dirty="0" smtClean="0">
                <a:solidFill>
                  <a:srgbClr val="000000"/>
                </a:solidFill>
              </a:rPr>
              <a:t>4718,00€	</a:t>
            </a: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 smtClean="0">
                <a:solidFill>
                  <a:srgbClr val="000000"/>
                </a:solidFill>
              </a:rPr>
              <a:t>      7173,18		3202,00					</a:t>
            </a:r>
            <a:endParaRPr lang="fr-FR" b="1" dirty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achats </a:t>
            </a:r>
            <a:r>
              <a:rPr lang="fr-FR" dirty="0">
                <a:solidFill>
                  <a:srgbClr val="000000"/>
                </a:solidFill>
              </a:rPr>
              <a:t>livres		</a:t>
            </a:r>
            <a:r>
              <a:rPr lang="fr-FR" dirty="0" smtClean="0">
                <a:solidFill>
                  <a:srgbClr val="000000"/>
                </a:solidFill>
              </a:rPr>
              <a:t>	</a:t>
            </a:r>
            <a:r>
              <a:rPr lang="fr-FR" dirty="0">
                <a:solidFill>
                  <a:srgbClr val="000000"/>
                </a:solidFill>
              </a:rPr>
              <a:t>		</a:t>
            </a:r>
            <a:r>
              <a:rPr lang="fr-FR" dirty="0" smtClean="0">
                <a:solidFill>
                  <a:srgbClr val="000000"/>
                </a:solidFill>
              </a:rPr>
              <a:t>337,00		137,50		  500,00</a:t>
            </a:r>
            <a:endParaRPr lang="fr-FR" dirty="0">
              <a:solidFill>
                <a:srgbClr val="000000"/>
              </a:solidFill>
            </a:endParaRPr>
          </a:p>
          <a:p>
            <a:r>
              <a:rPr lang="fr-FR" dirty="0">
                <a:solidFill>
                  <a:srgbClr val="000000"/>
                </a:solidFill>
              </a:rPr>
              <a:t>coût des stages	</a:t>
            </a:r>
            <a:r>
              <a:rPr lang="fr-FR" dirty="0" smtClean="0">
                <a:solidFill>
                  <a:srgbClr val="000000"/>
                </a:solidFill>
              </a:rPr>
              <a:t>	</a:t>
            </a:r>
            <a:r>
              <a:rPr lang="fr-FR" dirty="0">
                <a:solidFill>
                  <a:srgbClr val="000000"/>
                </a:solidFill>
              </a:rPr>
              <a:t>	         </a:t>
            </a:r>
            <a:r>
              <a:rPr lang="fr-FR" dirty="0" smtClean="0">
                <a:solidFill>
                  <a:srgbClr val="000000"/>
                </a:solidFill>
              </a:rPr>
              <a:t>615,95		    0,00		  300,00</a:t>
            </a:r>
            <a:endParaRPr lang="fr-FR" dirty="0">
              <a:solidFill>
                <a:srgbClr val="000000"/>
              </a:solidFill>
            </a:endParaRPr>
          </a:p>
          <a:p>
            <a:r>
              <a:rPr lang="fr-FR" dirty="0">
                <a:solidFill>
                  <a:srgbClr val="000000"/>
                </a:solidFill>
              </a:rPr>
              <a:t>coût sorties		</a:t>
            </a:r>
            <a:r>
              <a:rPr lang="fr-FR" dirty="0" smtClean="0">
                <a:solidFill>
                  <a:srgbClr val="000000"/>
                </a:solidFill>
              </a:rPr>
              <a:t>	</a:t>
            </a:r>
            <a:r>
              <a:rPr lang="fr-FR" dirty="0">
                <a:solidFill>
                  <a:srgbClr val="000000"/>
                </a:solidFill>
              </a:rPr>
              <a:t>		</a:t>
            </a:r>
            <a:r>
              <a:rPr lang="fr-FR" dirty="0" smtClean="0">
                <a:solidFill>
                  <a:srgbClr val="000000"/>
                </a:solidFill>
              </a:rPr>
              <a:t>416,00		    0,00</a:t>
            </a:r>
          </a:p>
          <a:p>
            <a:r>
              <a:rPr lang="fr-FR" dirty="0">
                <a:solidFill>
                  <a:srgbClr val="000000"/>
                </a:solidFill>
              </a:rPr>
              <a:t>Associations amies	</a:t>
            </a:r>
            <a:r>
              <a:rPr lang="fr-FR" dirty="0" smtClean="0">
                <a:solidFill>
                  <a:srgbClr val="000000"/>
                </a:solidFill>
              </a:rPr>
              <a:t>	</a:t>
            </a:r>
            <a:r>
              <a:rPr lang="fr-FR" dirty="0">
                <a:solidFill>
                  <a:srgbClr val="000000"/>
                </a:solidFill>
              </a:rPr>
              <a:t>		</a:t>
            </a:r>
            <a:r>
              <a:rPr lang="fr-FR" dirty="0" smtClean="0">
                <a:solidFill>
                  <a:srgbClr val="000000"/>
                </a:solidFill>
              </a:rPr>
              <a:t>130,00		190,00		  145,00</a:t>
            </a:r>
          </a:p>
          <a:p>
            <a:r>
              <a:rPr lang="fr-FR" dirty="0">
                <a:solidFill>
                  <a:srgbClr val="000000"/>
                </a:solidFill>
              </a:rPr>
              <a:t>catalogues et </a:t>
            </a:r>
            <a:r>
              <a:rPr lang="fr-FR" dirty="0" smtClean="0">
                <a:solidFill>
                  <a:srgbClr val="000000"/>
                </a:solidFill>
              </a:rPr>
              <a:t>impression</a:t>
            </a:r>
            <a:r>
              <a:rPr lang="fr-FR" dirty="0">
                <a:solidFill>
                  <a:srgbClr val="000000"/>
                </a:solidFill>
              </a:rPr>
              <a:t>		  </a:t>
            </a:r>
            <a:r>
              <a:rPr lang="fr-FR" dirty="0" smtClean="0">
                <a:solidFill>
                  <a:srgbClr val="000000"/>
                </a:solidFill>
              </a:rPr>
              <a:t>86,00	     10713,25		  345,60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Fournitures, poste, </a:t>
            </a:r>
            <a:r>
              <a:rPr lang="fr-FR" dirty="0" err="1" smtClean="0">
                <a:solidFill>
                  <a:srgbClr val="000000"/>
                </a:solidFill>
              </a:rPr>
              <a:t>déplacts</a:t>
            </a:r>
            <a:r>
              <a:rPr lang="fr-FR" dirty="0">
                <a:solidFill>
                  <a:srgbClr val="000000"/>
                </a:solidFill>
              </a:rPr>
              <a:t>		    </a:t>
            </a:r>
            <a:r>
              <a:rPr lang="fr-FR" dirty="0" smtClean="0">
                <a:solidFill>
                  <a:srgbClr val="000000"/>
                </a:solidFill>
              </a:rPr>
              <a:t>8,40		747,62		  783,32</a:t>
            </a:r>
            <a:endParaRPr lang="fr-FR" dirty="0">
              <a:solidFill>
                <a:srgbClr val="000000"/>
              </a:solidFill>
            </a:endParaRPr>
          </a:p>
          <a:p>
            <a:r>
              <a:rPr lang="fr-FR" b="1" dirty="0">
                <a:solidFill>
                  <a:srgbClr val="000000"/>
                </a:solidFill>
              </a:rPr>
              <a:t>				</a:t>
            </a:r>
            <a:r>
              <a:rPr lang="fr-FR" b="1" dirty="0" smtClean="0">
                <a:solidFill>
                  <a:srgbClr val="000000"/>
                </a:solidFill>
              </a:rPr>
              <a:t>	</a:t>
            </a:r>
            <a:r>
              <a:rPr lang="fr-FR" b="1" dirty="0">
                <a:solidFill>
                  <a:srgbClr val="000000"/>
                </a:solidFill>
              </a:rPr>
              <a:t>	      </a:t>
            </a:r>
            <a:r>
              <a:rPr lang="fr-FR" b="1" dirty="0" smtClean="0">
                <a:solidFill>
                  <a:srgbClr val="000000"/>
                </a:solidFill>
              </a:rPr>
              <a:t>1593,35 €       11838,38 €		2073,92 €</a:t>
            </a:r>
            <a:endParaRPr lang="fr-FR" b="1" dirty="0">
              <a:solidFill>
                <a:srgbClr val="000000"/>
              </a:solidFill>
            </a:endParaRPr>
          </a:p>
          <a:p>
            <a:r>
              <a:rPr lang="fr-FR" b="1" dirty="0">
                <a:solidFill>
                  <a:srgbClr val="000000"/>
                </a:solidFill>
              </a:rPr>
              <a:t>	résultat		</a:t>
            </a:r>
            <a:r>
              <a:rPr lang="fr-FR" b="1" dirty="0" smtClean="0">
                <a:solidFill>
                  <a:srgbClr val="000000"/>
                </a:solidFill>
              </a:rPr>
              <a:t>	</a:t>
            </a:r>
            <a:r>
              <a:rPr lang="fr-FR" b="1" dirty="0">
                <a:solidFill>
                  <a:srgbClr val="000000"/>
                </a:solidFill>
              </a:rPr>
              <a:t>	      </a:t>
            </a:r>
            <a:r>
              <a:rPr lang="fr-FR" b="1" dirty="0" smtClean="0">
                <a:solidFill>
                  <a:srgbClr val="000000"/>
                </a:solidFill>
              </a:rPr>
              <a:t>3124,65 €	    - 4665,20 €	         1128,08 €</a:t>
            </a:r>
            <a:endParaRPr lang="fr-FR" b="1" dirty="0">
              <a:solidFill>
                <a:srgbClr val="000000"/>
              </a:solidFill>
            </a:endParaRPr>
          </a:p>
          <a:p>
            <a:endParaRPr lang="fr-FR" b="1" dirty="0" smtClean="0">
              <a:solidFill>
                <a:srgbClr val="000000"/>
              </a:solidFill>
            </a:endParaRPr>
          </a:p>
          <a:p>
            <a:r>
              <a:rPr lang="fr-FR" b="1" dirty="0">
                <a:solidFill>
                  <a:srgbClr val="000000"/>
                </a:solidFill>
              </a:rPr>
              <a:t>	</a:t>
            </a:r>
            <a:r>
              <a:rPr lang="fr-FR" b="1" dirty="0" smtClean="0">
                <a:solidFill>
                  <a:srgbClr val="000000"/>
                </a:solidFill>
              </a:rPr>
              <a:t>Trésorerie			      8450,28 €         3908,79 €		5480,79 €</a:t>
            </a:r>
          </a:p>
          <a:p>
            <a:r>
              <a:rPr lang="fr-FR" b="1" dirty="0" smtClean="0">
                <a:solidFill>
                  <a:srgbClr val="000000"/>
                </a:solidFill>
              </a:rPr>
              <a:t>	livret					610,95	        615,53 €</a:t>
            </a:r>
          </a:p>
        </p:txBody>
      </p:sp>
      <p:pic>
        <p:nvPicPr>
          <p:cNvPr id="4" name="Image 3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95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39559" y="1079909"/>
            <a:ext cx="7910062" cy="572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00"/>
                </a:solidFill>
              </a:rPr>
              <a:t>Situation </a:t>
            </a:r>
            <a:r>
              <a:rPr lang="fr-FR" sz="2400" b="1" dirty="0">
                <a:solidFill>
                  <a:srgbClr val="000000"/>
                </a:solidFill>
              </a:rPr>
              <a:t>financière rappel 2014 </a:t>
            </a:r>
            <a:r>
              <a:rPr lang="fr-FR" sz="2400" b="1" dirty="0" smtClean="0">
                <a:solidFill>
                  <a:srgbClr val="000000"/>
                </a:solidFill>
              </a:rPr>
              <a:t>2015</a:t>
            </a:r>
            <a:endParaRPr lang="fr-FR" dirty="0" smtClean="0">
              <a:solidFill>
                <a:srgbClr val="000000"/>
              </a:solidFill>
            </a:endParaRPr>
          </a:p>
          <a:p>
            <a:r>
              <a:rPr lang="fr-FR" b="1" dirty="0" smtClean="0">
                <a:solidFill>
                  <a:srgbClr val="000000"/>
                </a:solidFill>
              </a:rPr>
              <a:t>2014</a:t>
            </a:r>
            <a:endParaRPr lang="fr-FR" b="1" dirty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Adhésions et dons		2236,00			JO modifications CA		  31,00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stages				     75,00			tampon MPA				  21,60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Produits financiers		     11,64			Associations amies			112,00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Vente livres		     	   699,00			transport panneaux expo	123,51</a:t>
            </a:r>
          </a:p>
          <a:p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								achat livres 				910,00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									frais envois				  80,90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					</a:t>
            </a:r>
            <a:r>
              <a:rPr lang="fr-FR" b="1" dirty="0" smtClean="0">
                <a:solidFill>
                  <a:srgbClr val="000000"/>
                </a:solidFill>
              </a:rPr>
              <a:t>3021,64€								      1188,01€</a:t>
            </a:r>
          </a:p>
          <a:p>
            <a:r>
              <a:rPr lang="fr-FR" b="1" dirty="0">
                <a:solidFill>
                  <a:srgbClr val="000000"/>
                </a:solidFill>
              </a:rPr>
              <a:t>	</a:t>
            </a:r>
            <a:r>
              <a:rPr lang="fr-FR" b="1" dirty="0" smtClean="0">
                <a:solidFill>
                  <a:srgbClr val="000000"/>
                </a:solidFill>
              </a:rPr>
              <a:t>								Résultat				      1833,63€</a:t>
            </a:r>
            <a:endParaRPr lang="fr-FR" dirty="0">
              <a:solidFill>
                <a:srgbClr val="000000"/>
              </a:solidFill>
            </a:endParaRPr>
          </a:p>
          <a:p>
            <a:r>
              <a:rPr lang="fr-FR" b="1" dirty="0">
                <a:solidFill>
                  <a:srgbClr val="000000"/>
                </a:solidFill>
              </a:rPr>
              <a:t>2015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Adhésions et </a:t>
            </a:r>
            <a:r>
              <a:rPr lang="fr-FR" dirty="0">
                <a:solidFill>
                  <a:srgbClr val="000000"/>
                </a:solidFill>
              </a:rPr>
              <a:t>dons		2653,34			achats livres				361,88</a:t>
            </a:r>
          </a:p>
          <a:p>
            <a:r>
              <a:rPr lang="fr-FR" dirty="0">
                <a:solidFill>
                  <a:srgbClr val="000000"/>
                </a:solidFill>
              </a:rPr>
              <a:t>stages				2590,00			coût des stages		       1813,00</a:t>
            </a:r>
          </a:p>
          <a:p>
            <a:r>
              <a:rPr lang="fr-FR" dirty="0">
                <a:solidFill>
                  <a:srgbClr val="000000"/>
                </a:solidFill>
              </a:rPr>
              <a:t>Sorties				  455,00			coût sorties				455,00</a:t>
            </a:r>
          </a:p>
          <a:p>
            <a:r>
              <a:rPr lang="fr-FR" dirty="0">
                <a:solidFill>
                  <a:srgbClr val="000000"/>
                </a:solidFill>
              </a:rPr>
              <a:t>Produits financiers		       8,00			Associations amies			144,20</a:t>
            </a:r>
          </a:p>
          <a:p>
            <a:r>
              <a:rPr lang="fr-FR" dirty="0">
                <a:solidFill>
                  <a:srgbClr val="000000"/>
                </a:solidFill>
              </a:rPr>
              <a:t>Vente livres		     	   187,00			catalogues et imprimés		848,00</a:t>
            </a:r>
          </a:p>
          <a:p>
            <a:r>
              <a:rPr lang="fr-FR" dirty="0">
                <a:solidFill>
                  <a:srgbClr val="000000"/>
                </a:solidFill>
              </a:rPr>
              <a:t>									déplacements				  75,40</a:t>
            </a:r>
          </a:p>
          <a:p>
            <a:r>
              <a:rPr lang="fr-FR" dirty="0">
                <a:solidFill>
                  <a:srgbClr val="000000"/>
                </a:solidFill>
              </a:rPr>
              <a:t>									frais envois				  43,02</a:t>
            </a:r>
          </a:p>
          <a:p>
            <a:r>
              <a:rPr lang="fr-FR" dirty="0">
                <a:solidFill>
                  <a:srgbClr val="000000"/>
                </a:solidFill>
              </a:rPr>
              <a:t>					</a:t>
            </a:r>
            <a:r>
              <a:rPr lang="fr-FR" b="1" dirty="0">
                <a:solidFill>
                  <a:srgbClr val="000000"/>
                </a:solidFill>
              </a:rPr>
              <a:t>5893,34€								      3740,50</a:t>
            </a:r>
            <a:r>
              <a:rPr lang="fr-FR" b="1" dirty="0" smtClean="0">
                <a:solidFill>
                  <a:srgbClr val="000000"/>
                </a:solidFill>
              </a:rPr>
              <a:t>€</a:t>
            </a:r>
          </a:p>
          <a:p>
            <a:r>
              <a:rPr lang="fr-FR" b="1" dirty="0">
                <a:solidFill>
                  <a:srgbClr val="000000"/>
                </a:solidFill>
              </a:rPr>
              <a:t>	</a:t>
            </a:r>
            <a:r>
              <a:rPr lang="fr-FR" b="1" dirty="0" smtClean="0">
                <a:solidFill>
                  <a:srgbClr val="000000"/>
                </a:solidFill>
              </a:rPr>
              <a:t>								Résultat</a:t>
            </a:r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			      </a:t>
            </a:r>
            <a:r>
              <a:rPr lang="fr-FR" b="1" dirty="0" smtClean="0">
                <a:solidFill>
                  <a:srgbClr val="000000"/>
                </a:solidFill>
              </a:rPr>
              <a:t>2152,84€</a:t>
            </a:r>
            <a:endParaRPr lang="fr-FR" b="1" dirty="0">
              <a:solidFill>
                <a:srgbClr val="000000"/>
              </a:solidFill>
            </a:endParaRPr>
          </a:p>
        </p:txBody>
      </p:sp>
      <p:pic>
        <p:nvPicPr>
          <p:cNvPr id="4" name="Image 3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76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27800" y="1393507"/>
            <a:ext cx="8259423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00"/>
                </a:solidFill>
              </a:rPr>
              <a:t>Bilan de l’exposition</a:t>
            </a:r>
          </a:p>
          <a:p>
            <a:endParaRPr lang="fr-FR" sz="2400" b="1" dirty="0" smtClean="0">
              <a:solidFill>
                <a:srgbClr val="000000"/>
              </a:solidFill>
            </a:endParaRPr>
          </a:p>
          <a:p>
            <a:r>
              <a:rPr lang="fr-FR" sz="2400" b="1" dirty="0" smtClean="0">
                <a:solidFill>
                  <a:srgbClr val="000000"/>
                </a:solidFill>
              </a:rPr>
              <a:t>Coûts								Subventions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F </a:t>
            </a:r>
            <a:r>
              <a:rPr lang="fr-FR" dirty="0" err="1" smtClean="0">
                <a:solidFill>
                  <a:srgbClr val="000000"/>
                </a:solidFill>
              </a:rPr>
              <a:t>Fournet</a:t>
            </a:r>
            <a:r>
              <a:rPr lang="fr-FR" dirty="0" smtClean="0">
                <a:solidFill>
                  <a:srgbClr val="000000"/>
                </a:solidFill>
              </a:rPr>
              <a:t>			1590,00				PNR				1000,00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S </a:t>
            </a:r>
            <a:r>
              <a:rPr lang="fr-FR" dirty="0" err="1" smtClean="0">
                <a:solidFill>
                  <a:srgbClr val="000000"/>
                </a:solidFill>
              </a:rPr>
              <a:t>Legoff</a:t>
            </a:r>
            <a:r>
              <a:rPr lang="fr-FR" dirty="0" smtClean="0">
                <a:solidFill>
                  <a:srgbClr val="000000"/>
                </a:solidFill>
              </a:rPr>
              <a:t>			2036,25				Département		3000,00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Roll up			2359,80								</a:t>
            </a:r>
            <a:r>
              <a:rPr lang="fr-FR" b="1" dirty="0" smtClean="0">
                <a:solidFill>
                  <a:srgbClr val="000000"/>
                </a:solidFill>
              </a:rPr>
              <a:t>4000,00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Catalogue		1102,20 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Découpages		  624,00 				apport </a:t>
            </a:r>
            <a:r>
              <a:rPr lang="fr-FR" dirty="0" err="1" smtClean="0">
                <a:solidFill>
                  <a:srgbClr val="000000"/>
                </a:solidFill>
              </a:rPr>
              <a:t>MPd’A</a:t>
            </a:r>
            <a:r>
              <a:rPr lang="fr-FR" dirty="0" smtClean="0">
                <a:solidFill>
                  <a:srgbClr val="000000"/>
                </a:solidFill>
              </a:rPr>
              <a:t>		</a:t>
            </a:r>
            <a:r>
              <a:rPr lang="fr-FR" b="1" dirty="0" smtClean="0">
                <a:solidFill>
                  <a:srgbClr val="000000"/>
                </a:solidFill>
              </a:rPr>
              <a:t>6292,25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réédition			2580,00</a:t>
            </a:r>
          </a:p>
          <a:p>
            <a:r>
              <a:rPr lang="fr-FR" dirty="0">
                <a:solidFill>
                  <a:srgbClr val="000000"/>
                </a:solidFill>
              </a:rPr>
              <a:t>	 </a:t>
            </a:r>
            <a:r>
              <a:rPr lang="fr-FR" dirty="0" smtClean="0">
                <a:solidFill>
                  <a:srgbClr val="000000"/>
                </a:solidFill>
              </a:rPr>
              <a:t>    		      </a:t>
            </a:r>
            <a:r>
              <a:rPr lang="fr-FR" b="1" dirty="0" smtClean="0">
                <a:solidFill>
                  <a:srgbClr val="000000"/>
                </a:solidFill>
              </a:rPr>
              <a:t>10292,25€								</a:t>
            </a:r>
          </a:p>
          <a:p>
            <a:endParaRPr lang="fr-FR" b="1" dirty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Recettes potentielles 		120 catalogues à 10 €			1200 €  (13 vendus)</a:t>
            </a:r>
          </a:p>
          <a:p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					  70 découpages à 15 €			1050 €  (6 vendus)</a:t>
            </a:r>
          </a:p>
          <a:p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					400 livres à 15 €				6000 €</a:t>
            </a:r>
          </a:p>
          <a:p>
            <a:r>
              <a:rPr lang="fr-FR" b="1" dirty="0">
                <a:solidFill>
                  <a:srgbClr val="000000"/>
                </a:solidFill>
              </a:rPr>
              <a:t>	</a:t>
            </a:r>
            <a:r>
              <a:rPr lang="fr-FR" b="1" dirty="0" smtClean="0">
                <a:solidFill>
                  <a:srgbClr val="000000"/>
                </a:solidFill>
              </a:rPr>
              <a:t>												8250 €</a:t>
            </a:r>
          </a:p>
          <a:p>
            <a:endParaRPr lang="fr-FR" b="1" dirty="0" smtClean="0">
              <a:solidFill>
                <a:srgbClr val="000000"/>
              </a:solidFill>
            </a:endParaRPr>
          </a:p>
          <a:p>
            <a:r>
              <a:rPr lang="fr-FR" b="1" dirty="0" smtClean="0">
                <a:solidFill>
                  <a:srgbClr val="000000"/>
                </a:solidFill>
              </a:rPr>
              <a:t>Recettes déjà réalisées</a:t>
            </a: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 smtClean="0">
                <a:solidFill>
                  <a:srgbClr val="000000"/>
                </a:solidFill>
              </a:rPr>
              <a:t>					  				2408 €</a:t>
            </a:r>
          </a:p>
        </p:txBody>
      </p:sp>
      <p:pic>
        <p:nvPicPr>
          <p:cNvPr id="4" name="Image 3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658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26943" y="1380678"/>
            <a:ext cx="793384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00"/>
                </a:solidFill>
              </a:rPr>
              <a:t>Budget </a:t>
            </a:r>
            <a:r>
              <a:rPr lang="fr-FR" sz="2400" dirty="0" smtClean="0">
                <a:solidFill>
                  <a:srgbClr val="000000"/>
                </a:solidFill>
              </a:rPr>
              <a:t>2018</a:t>
            </a:r>
            <a:r>
              <a:rPr lang="fr-FR" sz="2400" dirty="0" smtClean="0">
                <a:solidFill>
                  <a:srgbClr val="000000"/>
                </a:solidFill>
              </a:rPr>
              <a:t>-2019</a:t>
            </a:r>
            <a:endParaRPr lang="fr-FR" dirty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	</a:t>
            </a:r>
            <a:endParaRPr lang="fr-FR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Les cotisations devraient voisiner les 1800 € comme en 2017</a:t>
            </a:r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Les ventes de documents à l’occasion de l’exposition et des conférences devraient voisiner les 1200 €</a:t>
            </a: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Les activités avec le parc et le CAUE pourraient rapporter 1000 ou 1500€ mais plut</a:t>
            </a:r>
            <a:r>
              <a:rPr lang="fr-FR" sz="2000" dirty="0" smtClean="0">
                <a:solidFill>
                  <a:srgbClr val="000000"/>
                </a:solidFill>
              </a:rPr>
              <a:t>ôt en 2019, mais rien de négocié encore, proposition en cours.</a:t>
            </a: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Quelques achats de documents techniques à MPF à prévoir.</a:t>
            </a:r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Pour l</a:t>
            </a:r>
            <a:r>
              <a:rPr lang="fr-FR" sz="2000" dirty="0" smtClean="0">
                <a:solidFill>
                  <a:srgbClr val="000000"/>
                </a:solidFill>
              </a:rPr>
              <a:t>es dépenses courantes rien d’exceptionnel prévu à ce jour.</a:t>
            </a:r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Même montant environ pour adhésions aux associations amies.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Nous ne dépenserons pas au delà de nos ressources.</a:t>
            </a:r>
            <a:endParaRPr lang="fr-FR" sz="2000" dirty="0" smtClean="0">
              <a:solidFill>
                <a:srgbClr val="000000"/>
              </a:solidFill>
            </a:endParaRP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Les comptes 2018 devraient ressembler à ceux de 2017.</a:t>
            </a:r>
            <a:endParaRPr lang="fr-FR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Image 3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41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9559" y="1350301"/>
            <a:ext cx="72026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47577" y="1493480"/>
            <a:ext cx="8139223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00"/>
                </a:solidFill>
              </a:rPr>
              <a:t>Conseil d’Administration actuel			Bureau actuel</a:t>
            </a:r>
            <a:r>
              <a:rPr lang="fr-FR" dirty="0" smtClean="0">
                <a:solidFill>
                  <a:srgbClr val="000000"/>
                </a:solidFill>
              </a:rPr>
              <a:t>: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Alain Benoist		</a:t>
            </a:r>
            <a:r>
              <a:rPr lang="fr-FR" sz="2000" dirty="0" smtClean="0">
                <a:solidFill>
                  <a:srgbClr val="000000"/>
                </a:solidFill>
              </a:rPr>
              <a:t>démissionnaire</a:t>
            </a:r>
            <a:r>
              <a:rPr lang="fr-FR" sz="2000" dirty="0" smtClean="0">
                <a:solidFill>
                  <a:srgbClr val="000000"/>
                </a:solidFill>
              </a:rPr>
              <a:t>			</a:t>
            </a:r>
            <a:r>
              <a:rPr lang="fr-FR" sz="2000" dirty="0" smtClean="0">
                <a:solidFill>
                  <a:srgbClr val="000000"/>
                </a:solidFill>
              </a:rPr>
              <a:t> (ex secrétaire</a:t>
            </a:r>
            <a:r>
              <a:rPr lang="fr-FR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Léon </a:t>
            </a:r>
            <a:r>
              <a:rPr lang="fr-FR" sz="2000" dirty="0" err="1" smtClean="0">
                <a:solidFill>
                  <a:srgbClr val="000000"/>
                </a:solidFill>
              </a:rPr>
              <a:t>Charreyre</a:t>
            </a:r>
            <a:endParaRPr lang="fr-FR" sz="2000" dirty="0" smtClean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Jacques Julien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Bernard Leborne							Bernard leborne (président)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Denis Maraval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Jean François </a:t>
            </a:r>
            <a:r>
              <a:rPr lang="fr-FR" sz="2000" dirty="0" smtClean="0">
                <a:solidFill>
                  <a:srgbClr val="000000"/>
                </a:solidFill>
              </a:rPr>
              <a:t>Marcoux   décédé le 29 juin 2017</a:t>
            </a:r>
            <a:endParaRPr lang="fr-FR" sz="2000" dirty="0" smtClean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André </a:t>
            </a:r>
            <a:r>
              <a:rPr lang="fr-FR" sz="2000" dirty="0" err="1" smtClean="0">
                <a:solidFill>
                  <a:srgbClr val="000000"/>
                </a:solidFill>
              </a:rPr>
              <a:t>Chandesris</a:t>
            </a:r>
            <a:r>
              <a:rPr lang="fr-FR" sz="2000" dirty="0" smtClean="0">
                <a:solidFill>
                  <a:srgbClr val="000000"/>
                </a:solidFill>
              </a:rPr>
              <a:t>							André </a:t>
            </a:r>
            <a:r>
              <a:rPr lang="fr-FR" sz="2000" dirty="0" err="1" smtClean="0">
                <a:solidFill>
                  <a:srgbClr val="000000"/>
                </a:solidFill>
              </a:rPr>
              <a:t>Chandesris</a:t>
            </a:r>
            <a:r>
              <a:rPr lang="fr-FR" sz="2000" dirty="0" smtClean="0">
                <a:solidFill>
                  <a:srgbClr val="000000"/>
                </a:solidFill>
              </a:rPr>
              <a:t> (trésorier)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Jean Michel </a:t>
            </a:r>
            <a:r>
              <a:rPr lang="fr-FR" sz="2000" dirty="0" err="1" smtClean="0">
                <a:solidFill>
                  <a:srgbClr val="000000"/>
                </a:solidFill>
              </a:rPr>
              <a:t>Marlier</a:t>
            </a:r>
            <a:endParaRPr lang="fr-FR" sz="2000" dirty="0" smtClean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Philippe </a:t>
            </a:r>
            <a:r>
              <a:rPr lang="fr-FR" sz="2000" dirty="0" err="1" smtClean="0">
                <a:solidFill>
                  <a:srgbClr val="000000"/>
                </a:solidFill>
              </a:rPr>
              <a:t>Garel</a:t>
            </a:r>
            <a:endParaRPr lang="fr-FR" sz="2000" dirty="0" smtClean="0">
              <a:solidFill>
                <a:srgbClr val="000000"/>
              </a:solidFill>
            </a:endParaRP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Propositions:  </a:t>
            </a:r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Faire entrer Jean Pierre </a:t>
            </a:r>
            <a:r>
              <a:rPr lang="fr-FR" dirty="0" err="1" smtClean="0">
                <a:solidFill>
                  <a:srgbClr val="000000"/>
                </a:solidFill>
              </a:rPr>
              <a:t>Willot</a:t>
            </a:r>
            <a:r>
              <a:rPr lang="fr-FR" dirty="0" smtClean="0">
                <a:solidFill>
                  <a:srgbClr val="000000"/>
                </a:solidFill>
              </a:rPr>
              <a:t> au CA, architecte</a:t>
            </a:r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Susciter des candidatures pour former une équipe </a:t>
            </a:r>
            <a:r>
              <a:rPr lang="fr-FR" dirty="0" err="1" smtClean="0">
                <a:solidFill>
                  <a:srgbClr val="000000"/>
                </a:solidFill>
              </a:rPr>
              <a:t>active:visites</a:t>
            </a:r>
            <a:r>
              <a:rPr lang="fr-FR" dirty="0" smtClean="0">
                <a:solidFill>
                  <a:srgbClr val="000000"/>
                </a:solidFill>
              </a:rPr>
              <a:t> conseil, orga</a:t>
            </a:r>
            <a:r>
              <a:rPr lang="fr-FR" dirty="0" smtClean="0">
                <a:solidFill>
                  <a:srgbClr val="000000"/>
                </a:solidFill>
              </a:rPr>
              <a:t>nisation de la circulation de l’exposition, organisation de journées d’initiation</a:t>
            </a:r>
            <a:r>
              <a:rPr lang="is-IS" dirty="0" smtClean="0">
                <a:solidFill>
                  <a:srgbClr val="000000"/>
                </a:solidFill>
              </a:rPr>
              <a:t>….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5" name="Image 4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47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4C307F-8F74-5241-9F13-E9F00E09EDD5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9396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59397" name="ZoneTexte 1"/>
          <p:cNvSpPr txBox="1">
            <a:spLocks noChangeArrowheads="1"/>
          </p:cNvSpPr>
          <p:nvPr/>
        </p:nvSpPr>
        <p:spPr bwMode="auto">
          <a:xfrm>
            <a:off x="1282730" y="2428214"/>
            <a:ext cx="518743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 smtClean="0"/>
              <a:t>Approbation du rapport moral?</a:t>
            </a:r>
          </a:p>
          <a:p>
            <a:pPr eaLnBrk="1" hangingPunct="1"/>
            <a:endParaRPr lang="fr-FR" dirty="0"/>
          </a:p>
          <a:p>
            <a:pPr eaLnBrk="1" hangingPunct="1"/>
            <a:r>
              <a:rPr lang="fr-FR" dirty="0" smtClean="0"/>
              <a:t>Approbation des comptes 2017?</a:t>
            </a:r>
          </a:p>
          <a:p>
            <a:pPr eaLnBrk="1" hangingPunct="1"/>
            <a:endParaRPr lang="fr-FR" dirty="0"/>
          </a:p>
          <a:p>
            <a:pPr eaLnBrk="1" hangingPunct="1"/>
            <a:r>
              <a:rPr lang="fr-FR" dirty="0" smtClean="0"/>
              <a:t>Affectatio</a:t>
            </a:r>
            <a:r>
              <a:rPr lang="fr-FR" dirty="0" smtClean="0"/>
              <a:t>n du résultat aux réserves?</a:t>
            </a:r>
            <a:endParaRPr lang="fr-FR" dirty="0" smtClean="0"/>
          </a:p>
          <a:p>
            <a:pPr eaLnBrk="1" hangingPunct="1"/>
            <a:endParaRPr lang="fr-FR" dirty="0"/>
          </a:p>
          <a:p>
            <a:pPr eaLnBrk="1" hangingPunct="1"/>
            <a:r>
              <a:rPr lang="fr-FR" dirty="0" smtClean="0"/>
              <a:t>Approbation des projets 2018?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pic>
        <p:nvPicPr>
          <p:cNvPr id="8" name="Image 7" descr="mp_arde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2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4C307F-8F74-5241-9F13-E9F00E09EDD5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9396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59397" name="ZoneTexte 1"/>
          <p:cNvSpPr txBox="1">
            <a:spLocks noChangeArrowheads="1"/>
          </p:cNvSpPr>
          <p:nvPr/>
        </p:nvSpPr>
        <p:spPr bwMode="auto">
          <a:xfrm>
            <a:off x="2505588" y="3180850"/>
            <a:ext cx="44449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dirty="0" smtClean="0"/>
              <a:t>Nouvelles nationales</a:t>
            </a:r>
            <a:endParaRPr lang="fr-FR" sz="3600" dirty="0"/>
          </a:p>
        </p:txBody>
      </p:sp>
      <p:sp>
        <p:nvSpPr>
          <p:cNvPr id="7" name="ZoneTexte 6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pic>
        <p:nvPicPr>
          <p:cNvPr id="8" name="Image 7" descr="mp_arde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6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58462" y="1709110"/>
            <a:ext cx="81053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 grand merci à Eliane, Gérard et Mathieu pour leur accueil</a:t>
            </a:r>
          </a:p>
          <a:p>
            <a:endParaRPr lang="fr-FR" sz="2400" dirty="0" smtClean="0"/>
          </a:p>
          <a:p>
            <a:r>
              <a:rPr lang="fr-FR" sz="2400" dirty="0" smtClean="0"/>
              <a:t>10h à 11h30 assemblée générale</a:t>
            </a:r>
          </a:p>
          <a:p>
            <a:endParaRPr lang="fr-FR" sz="2400" dirty="0"/>
          </a:p>
          <a:p>
            <a:r>
              <a:rPr lang="fr-FR" sz="2400" dirty="0" smtClean="0"/>
              <a:t>11h45 repas à la ferme de la Besse</a:t>
            </a:r>
          </a:p>
          <a:p>
            <a:endParaRPr lang="fr-FR" sz="2400" dirty="0"/>
          </a:p>
          <a:p>
            <a:r>
              <a:rPr lang="fr-FR" sz="2400" dirty="0" smtClean="0"/>
              <a:t>13h30 visite de la Ferme de la Besse avec </a:t>
            </a:r>
            <a:r>
              <a:rPr lang="fr-FR" sz="2400" dirty="0" err="1" smtClean="0"/>
              <a:t>Gerard</a:t>
            </a:r>
            <a:r>
              <a:rPr lang="fr-FR" sz="2400" dirty="0" smtClean="0"/>
              <a:t> </a:t>
            </a:r>
            <a:r>
              <a:rPr lang="fr-FR" sz="2400" dirty="0" err="1" smtClean="0"/>
              <a:t>Mejean</a:t>
            </a:r>
            <a:endParaRPr lang="fr-FR" sz="2400" dirty="0" smtClean="0"/>
          </a:p>
          <a:p>
            <a:r>
              <a:rPr lang="fr-FR" sz="2400" dirty="0" smtClean="0"/>
              <a:t>14h30 départ pour la ferme Philip avec Léon </a:t>
            </a:r>
            <a:r>
              <a:rPr lang="fr-FR" sz="2400" dirty="0" err="1" smtClean="0"/>
              <a:t>Chareyre</a:t>
            </a:r>
            <a:endParaRPr lang="fr-FR" sz="2400" dirty="0"/>
          </a:p>
          <a:p>
            <a:r>
              <a:rPr lang="fr-FR" sz="2400" dirty="0" smtClean="0"/>
              <a:t>16h30 visite </a:t>
            </a:r>
            <a:r>
              <a:rPr lang="fr-FR" sz="2400" dirty="0" smtClean="0"/>
              <a:t>de </a:t>
            </a:r>
            <a:r>
              <a:rPr lang="fr-FR" sz="2400" dirty="0" smtClean="0"/>
              <a:t>la ferme de </a:t>
            </a:r>
            <a:r>
              <a:rPr lang="fr-FR" sz="2400" dirty="0" err="1" smtClean="0"/>
              <a:t>Clastre</a:t>
            </a:r>
            <a:endParaRPr lang="fr-FR" sz="2400" dirty="0"/>
          </a:p>
        </p:txBody>
      </p:sp>
      <p:pic>
        <p:nvPicPr>
          <p:cNvPr id="2" name="Image 1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549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B71109-A028-124D-9A81-9B01B6B52C7D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1444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61445" name="ZoneTexte 5"/>
          <p:cNvSpPr txBox="1">
            <a:spLocks noChangeArrowheads="1"/>
          </p:cNvSpPr>
          <p:nvPr/>
        </p:nvSpPr>
        <p:spPr bwMode="auto">
          <a:xfrm>
            <a:off x="752063" y="1686791"/>
            <a:ext cx="7777163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 b="1" dirty="0" smtClean="0">
                <a:latin typeface="+mj-lt"/>
              </a:rPr>
              <a:t>Assemblée générale du </a:t>
            </a:r>
            <a:r>
              <a:rPr lang="fr-FR" sz="3200" b="1" dirty="0" smtClean="0">
                <a:latin typeface="+mj-lt"/>
              </a:rPr>
              <a:t>26 </a:t>
            </a:r>
            <a:r>
              <a:rPr lang="fr-FR" sz="3200" b="1" dirty="0" smtClean="0">
                <a:latin typeface="+mj-lt"/>
              </a:rPr>
              <a:t>mai</a:t>
            </a:r>
          </a:p>
          <a:p>
            <a:pPr eaLnBrk="1" hangingPunct="1"/>
            <a:endParaRPr lang="fr-FR" sz="180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Assemblée délocalisée pour la 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troisième fois, 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à 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Gradignan en Gironde.</a:t>
            </a:r>
            <a:endParaRPr lang="fr-FR" sz="2000" dirty="0" smtClean="0">
              <a:solidFill>
                <a:srgbClr val="000000"/>
              </a:solidFill>
              <a:latin typeface="+mj-lt"/>
            </a:endParaRPr>
          </a:p>
          <a:p>
            <a:pPr eaLnBrk="1" hangingPunct="1"/>
            <a:endParaRPr lang="fr-FR" sz="200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fr-FR" sz="2000" dirty="0">
                <a:solidFill>
                  <a:srgbClr val="000000"/>
                </a:solidFill>
                <a:latin typeface="+mj-lt"/>
              </a:rPr>
              <a:t>P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articipation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: 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110 personnes environ.</a:t>
            </a:r>
          </a:p>
          <a:p>
            <a:pPr eaLnBrk="1" hangingPunct="1"/>
            <a:endParaRPr lang="fr-FR" sz="200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Toujours pas de président réélu depuis la démission de Danièle Neill.</a:t>
            </a:r>
          </a:p>
          <a:p>
            <a:pPr eaLnBrk="1" hangingPunct="1"/>
            <a:endParaRPr lang="fr-FR" sz="200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Démission de 5 administrateurs depuis mai 2017.</a:t>
            </a:r>
          </a:p>
          <a:p>
            <a:pPr eaLnBrk="1" hangingPunct="1"/>
            <a:endParaRPr lang="fr-FR" sz="200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Quatre cooptés par le CA à la veille de </a:t>
            </a:r>
            <a:r>
              <a:rPr lang="fr-FR" sz="2000" dirty="0" err="1" smtClean="0">
                <a:solidFill>
                  <a:srgbClr val="000000"/>
                </a:solidFill>
                <a:latin typeface="+mj-lt"/>
              </a:rPr>
              <a:t>l’AG.</a:t>
            </a:r>
            <a:endParaRPr lang="fr-FR" sz="2000" dirty="0" smtClean="0">
              <a:solidFill>
                <a:srgbClr val="000000"/>
              </a:solidFill>
              <a:latin typeface="+mj-lt"/>
            </a:endParaRPr>
          </a:p>
          <a:p>
            <a:pPr eaLnBrk="1" hangingPunct="1"/>
            <a:endParaRPr lang="fr-FR" sz="200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Importante crise de gouvernance au sein du CA.</a:t>
            </a:r>
            <a:endParaRPr lang="fr-FR" sz="2000" dirty="0" smtClean="0">
              <a:solidFill>
                <a:srgbClr val="000000"/>
              </a:solidFill>
              <a:latin typeface="+mj-lt"/>
            </a:endParaRPr>
          </a:p>
          <a:p>
            <a:pPr eaLnBrk="1" hangingPunct="1"/>
            <a:endParaRPr lang="fr-FR" sz="1800" dirty="0" smtClean="0">
              <a:solidFill>
                <a:srgbClr val="000000"/>
              </a:solidFill>
              <a:latin typeface="+mj-lt"/>
            </a:endParaRPr>
          </a:p>
          <a:p>
            <a:pPr eaLnBrk="1" hangingPunct="1"/>
            <a:endParaRPr lang="fr-FR" sz="1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Image 6" descr="mp_arde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4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itre 1"/>
          <p:cNvSpPr txBox="1">
            <a:spLocks/>
          </p:cNvSpPr>
          <p:nvPr/>
        </p:nvSpPr>
        <p:spPr bwMode="auto">
          <a:xfrm>
            <a:off x="456481" y="1151265"/>
            <a:ext cx="8687520" cy="69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SzPct val="45000"/>
              <a:buFont typeface="StarSymbol" charset="0"/>
              <a:buNone/>
            </a:pPr>
            <a:r>
              <a:rPr lang="fr-FR" sz="3200" b="1" dirty="0" smtClean="0">
                <a:solidFill>
                  <a:srgbClr val="000000"/>
                </a:solidFill>
                <a:ea typeface="Microsoft YaHei" charset="0"/>
                <a:cs typeface="Microsoft YaHei" charset="0"/>
              </a:rPr>
              <a:t>Situation financière nationale</a:t>
            </a:r>
            <a:endParaRPr lang="fr-FR" sz="3200" b="1" dirty="0">
              <a:solidFill>
                <a:srgbClr val="000000"/>
              </a:solidFill>
              <a:ea typeface="Microsoft YaHei" charset="0"/>
              <a:cs typeface="Microsoft YaHei" charset="0"/>
            </a:endParaRPr>
          </a:p>
        </p:txBody>
      </p:sp>
      <p:sp>
        <p:nvSpPr>
          <p:cNvPr id="8197" name="ZoneTexte 1"/>
          <p:cNvSpPr txBox="1">
            <a:spLocks noChangeArrowheads="1"/>
          </p:cNvSpPr>
          <p:nvPr/>
        </p:nvSpPr>
        <p:spPr bwMode="auto">
          <a:xfrm>
            <a:off x="456481" y="2101108"/>
            <a:ext cx="7708320" cy="408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dirty="0" smtClean="0">
                <a:solidFill>
                  <a:srgbClr val="1A4253"/>
                </a:solidFill>
              </a:rPr>
              <a:t>Si la situation financière des délégations est bonne, il n’en va pas encore de m</a:t>
            </a:r>
            <a:r>
              <a:rPr lang="fr-FR" sz="2000" dirty="0" smtClean="0">
                <a:solidFill>
                  <a:srgbClr val="1A4253"/>
                </a:solidFill>
              </a:rPr>
              <a:t>ême au niveau national: l</a:t>
            </a:r>
            <a:r>
              <a:rPr lang="fr-FR" sz="2000" dirty="0" smtClean="0">
                <a:solidFill>
                  <a:srgbClr val="1A4253"/>
                </a:solidFill>
              </a:rPr>
              <a:t>es difficultés financières de 2016 ont été atténuées en 2017 par 3 actions majeures:</a:t>
            </a:r>
          </a:p>
          <a:p>
            <a:pPr eaLnBrk="1" hangingPunct="1"/>
            <a:endParaRPr lang="fr-FR" sz="2000" dirty="0">
              <a:solidFill>
                <a:srgbClr val="1A4253"/>
              </a:solidFill>
            </a:endParaRPr>
          </a:p>
          <a:p>
            <a:pPr marL="342900" indent="-342900" eaLnBrk="1" hangingPunct="1">
              <a:buFontTx/>
              <a:buChar char="-"/>
            </a:pPr>
            <a:r>
              <a:rPr lang="fr-FR" sz="2000" dirty="0" smtClean="0">
                <a:solidFill>
                  <a:srgbClr val="1A4253"/>
                </a:solidFill>
              </a:rPr>
              <a:t>Licenciement de deux des 3 salariées du siège</a:t>
            </a:r>
          </a:p>
          <a:p>
            <a:pPr marL="342900" indent="-342900" eaLnBrk="1" hangingPunct="1">
              <a:buFontTx/>
              <a:buChar char="-"/>
            </a:pPr>
            <a:r>
              <a:rPr lang="fr-FR" sz="2000" dirty="0" smtClean="0">
                <a:solidFill>
                  <a:srgbClr val="1A4253"/>
                </a:solidFill>
              </a:rPr>
              <a:t>Partage des locaux parisiens avec Patrimoine Environnement</a:t>
            </a:r>
          </a:p>
          <a:p>
            <a:pPr marL="342900" indent="-342900" eaLnBrk="1" hangingPunct="1">
              <a:buFontTx/>
              <a:buChar char="-"/>
            </a:pPr>
            <a:r>
              <a:rPr lang="fr-FR" sz="2000" dirty="0" smtClean="0">
                <a:solidFill>
                  <a:srgbClr val="1A4253"/>
                </a:solidFill>
              </a:rPr>
              <a:t>Ajout de la formule d’adhésion solidaire totalement défiscalisée</a:t>
            </a:r>
          </a:p>
          <a:p>
            <a:pPr marL="342900" indent="-342900" eaLnBrk="1" hangingPunct="1">
              <a:buFontTx/>
              <a:buChar char="-"/>
            </a:pPr>
            <a:endParaRPr lang="fr-FR" sz="2000" dirty="0">
              <a:solidFill>
                <a:srgbClr val="1A4253"/>
              </a:solidFill>
            </a:endParaRPr>
          </a:p>
          <a:p>
            <a:pPr eaLnBrk="1" hangingPunct="1"/>
            <a:r>
              <a:rPr lang="fr-FR" sz="2000" dirty="0" smtClean="0">
                <a:solidFill>
                  <a:srgbClr val="1A4253"/>
                </a:solidFill>
              </a:rPr>
              <a:t>Mais nous avons enregistré 150 adhésions de moins, 12% de baisse des cotisations, stabilité des dons hors dons des délégations (43 310 €), et baisse de 6% des abonnements.</a:t>
            </a:r>
          </a:p>
          <a:p>
            <a:pPr eaLnBrk="1" hangingPunct="1"/>
            <a:endParaRPr lang="fr-FR" sz="2000" dirty="0">
              <a:solidFill>
                <a:srgbClr val="1A4253"/>
              </a:solidFill>
            </a:endParaRPr>
          </a:p>
          <a:p>
            <a:pPr eaLnBrk="1" hangingPunct="1"/>
            <a:r>
              <a:rPr lang="fr-FR" sz="2000" dirty="0" smtClean="0">
                <a:solidFill>
                  <a:srgbClr val="1A4253"/>
                </a:solidFill>
              </a:rPr>
              <a:t>Donc ne pas se réjouir trop vite.</a:t>
            </a:r>
          </a:p>
        </p:txBody>
      </p:sp>
      <p:pic>
        <p:nvPicPr>
          <p:cNvPr id="6" name="Image 5" descr="mp_arde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30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p_arde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22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709" y="909435"/>
            <a:ext cx="6908397" cy="570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p_arde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23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338" y="566994"/>
            <a:ext cx="5416313" cy="578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p_arde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24</a:t>
            </a:fld>
            <a:endParaRPr lang="fr-FR"/>
          </a:p>
        </p:txBody>
      </p:sp>
      <p:pic>
        <p:nvPicPr>
          <p:cNvPr id="8" name="Imag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60" y="2099176"/>
            <a:ext cx="6945207" cy="23852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597123" y="5284129"/>
            <a:ext cx="808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L’amélioration est essentiellement due au don de 43 310 € et au pr</a:t>
            </a:r>
            <a:r>
              <a:rPr lang="fr-FR" dirty="0" smtClean="0"/>
              <a:t>êt de 32 800 €, soit un apport de 76 110 €  par les  délégations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306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42838" y="1761411"/>
            <a:ext cx="8490240" cy="200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 anchor="ctr">
            <a:spAutoFit/>
          </a:bodyPr>
          <a:lstStyle/>
          <a:p>
            <a:pPr eaLnBrk="0" hangingPunct="0"/>
            <a:r>
              <a:rPr lang="fr-FR" sz="2500" b="1" dirty="0">
                <a:solidFill>
                  <a:srgbClr val="1A4253"/>
                </a:solidFill>
                <a:latin typeface="Calibri" charset="0"/>
                <a:cs typeface="Calibri" charset="0"/>
              </a:rPr>
              <a:t>Engagement des bénévoles estimé </a:t>
            </a:r>
            <a:r>
              <a:rPr lang="fr-FR" sz="2500" b="1" dirty="0" smtClean="0">
                <a:solidFill>
                  <a:srgbClr val="1A4253"/>
                </a:solidFill>
                <a:latin typeface="Calibri" charset="0"/>
                <a:cs typeface="Calibri" charset="0"/>
              </a:rPr>
              <a:t>en 2017 à </a:t>
            </a:r>
            <a:r>
              <a:rPr lang="fr-FR" sz="2500" b="1" dirty="0">
                <a:solidFill>
                  <a:srgbClr val="1A4253"/>
                </a:solidFill>
                <a:latin typeface="Calibri" charset="0"/>
                <a:cs typeface="Calibri" charset="0"/>
              </a:rPr>
              <a:t>:</a:t>
            </a:r>
          </a:p>
          <a:p>
            <a:pPr eaLnBrk="0" hangingPunct="0">
              <a:buFont typeface="Arial" charset="0"/>
              <a:buChar char="•"/>
            </a:pPr>
            <a:endParaRPr lang="fr-FR" sz="2500" b="1" dirty="0" smtClean="0">
              <a:solidFill>
                <a:srgbClr val="1A4253"/>
              </a:solidFill>
              <a:latin typeface="Calibri" charset="0"/>
              <a:cs typeface="Calibri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fr-FR" sz="2500" dirty="0" smtClean="0">
                <a:solidFill>
                  <a:srgbClr val="1A4253"/>
                </a:solidFill>
                <a:latin typeface="Calibri" charset="0"/>
                <a:cs typeface="Calibri" charset="0"/>
              </a:rPr>
              <a:t> 450 bénévoles</a:t>
            </a:r>
          </a:p>
          <a:p>
            <a:pPr eaLnBrk="0" hangingPunct="0">
              <a:buFont typeface="Arial" charset="0"/>
              <a:buChar char="•"/>
            </a:pPr>
            <a:r>
              <a:rPr lang="fr-FR" sz="2500" dirty="0" smtClean="0">
                <a:solidFill>
                  <a:srgbClr val="1A4253"/>
                </a:solidFill>
                <a:latin typeface="Calibri" charset="0"/>
                <a:cs typeface="Calibri" charset="0"/>
              </a:rPr>
              <a:t> 80 000 heures </a:t>
            </a:r>
            <a:endParaRPr lang="fr-FR" sz="2500" dirty="0">
              <a:solidFill>
                <a:srgbClr val="1A4253"/>
              </a:solidFill>
              <a:latin typeface="Calibri" charset="0"/>
              <a:cs typeface="Calibri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fr-FR" sz="2500" dirty="0">
                <a:solidFill>
                  <a:srgbClr val="1A4253"/>
                </a:solidFill>
                <a:latin typeface="Calibri" charset="0"/>
                <a:cs typeface="Calibri" charset="0"/>
              </a:rPr>
              <a:t> </a:t>
            </a:r>
            <a:r>
              <a:rPr lang="fr-FR" sz="2500" dirty="0">
                <a:solidFill>
                  <a:srgbClr val="1A4253"/>
                </a:solidFill>
                <a:latin typeface="Calibri" charset="0"/>
              </a:rPr>
              <a:t>2 </a:t>
            </a:r>
            <a:r>
              <a:rPr lang="fr-FR" sz="2500" dirty="0" smtClean="0">
                <a:solidFill>
                  <a:srgbClr val="1A4253"/>
                </a:solidFill>
                <a:latin typeface="Calibri" charset="0"/>
              </a:rPr>
              <a:t>096 345 </a:t>
            </a:r>
            <a:r>
              <a:rPr lang="fr-FR" sz="2500" dirty="0" smtClean="0">
                <a:solidFill>
                  <a:srgbClr val="1A4253"/>
                </a:solidFill>
                <a:latin typeface="Calibri" charset="0"/>
                <a:cs typeface="Calibri" charset="0"/>
              </a:rPr>
              <a:t>€ (1,7 en délégation, 0,4 au siège)</a:t>
            </a:r>
            <a:endParaRPr lang="fr-FR" sz="2500" dirty="0">
              <a:solidFill>
                <a:srgbClr val="1A4253"/>
              </a:solidFill>
              <a:latin typeface="Calibri" charset="0"/>
              <a:cs typeface="Calibri" charset="0"/>
            </a:endParaRPr>
          </a:p>
        </p:txBody>
      </p:sp>
      <p:pic>
        <p:nvPicPr>
          <p:cNvPr id="5" name="Image 4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5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28339" y="1718510"/>
            <a:ext cx="8490240" cy="277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 anchor="ctr">
            <a:spAutoFit/>
          </a:bodyPr>
          <a:lstStyle/>
          <a:p>
            <a:pPr eaLnBrk="0" hangingPunct="0"/>
            <a:r>
              <a:rPr lang="fr-FR" sz="2500" b="1" dirty="0" smtClean="0">
                <a:solidFill>
                  <a:srgbClr val="1A4253"/>
                </a:solidFill>
                <a:latin typeface="Calibri" charset="0"/>
                <a:cs typeface="Calibri" charset="0"/>
              </a:rPr>
              <a:t>Problème administratifs:</a:t>
            </a:r>
            <a:endParaRPr lang="fr-FR" sz="2500" b="1" dirty="0">
              <a:solidFill>
                <a:srgbClr val="1A4253"/>
              </a:solidFill>
              <a:latin typeface="Calibri" charset="0"/>
              <a:cs typeface="Calibri" charset="0"/>
            </a:endParaRPr>
          </a:p>
          <a:p>
            <a:pPr eaLnBrk="0" hangingPunct="0">
              <a:buFont typeface="Arial" charset="0"/>
              <a:buChar char="•"/>
            </a:pPr>
            <a:endParaRPr lang="fr-FR" sz="2500" b="1" dirty="0" smtClean="0">
              <a:solidFill>
                <a:srgbClr val="1A4253"/>
              </a:solidFill>
              <a:latin typeface="Calibri" charset="0"/>
              <a:cs typeface="Calibri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fr-FR" sz="2500" dirty="0" smtClean="0">
                <a:solidFill>
                  <a:srgbClr val="1A4253"/>
                </a:solidFill>
                <a:latin typeface="Calibri" charset="0"/>
                <a:cs typeface="Calibri" charset="0"/>
              </a:rPr>
              <a:t> Grosses difficultés en 2017 pour la gestion administrative des adhésions.</a:t>
            </a:r>
          </a:p>
          <a:p>
            <a:pPr eaLnBrk="0" hangingPunct="0">
              <a:buFont typeface="Arial" charset="0"/>
              <a:buChar char="•"/>
            </a:pPr>
            <a:endParaRPr lang="fr-FR" sz="2500" dirty="0">
              <a:solidFill>
                <a:srgbClr val="1A4253"/>
              </a:solidFill>
              <a:latin typeface="Calibri" charset="0"/>
              <a:cs typeface="Calibri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fr-FR" sz="2500" dirty="0" smtClean="0">
                <a:solidFill>
                  <a:srgbClr val="1A4253"/>
                </a:solidFill>
                <a:latin typeface="Calibri" charset="0"/>
                <a:cs typeface="Calibri" charset="0"/>
              </a:rPr>
              <a:t> Un outil sera accessible aux délégations fin 2017 pour la gestion des adhésions 2018.</a:t>
            </a:r>
            <a:endParaRPr lang="fr-FR" sz="2500" dirty="0">
              <a:solidFill>
                <a:srgbClr val="1A4253"/>
              </a:solidFill>
              <a:latin typeface="Calibri" charset="0"/>
              <a:cs typeface="Calibri" charset="0"/>
            </a:endParaRPr>
          </a:p>
        </p:txBody>
      </p:sp>
      <p:pic>
        <p:nvPicPr>
          <p:cNvPr id="5" name="Image 4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82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4C307F-8F74-5241-9F13-E9F00E09EDD5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27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9396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59397" name="ZoneTexte 1"/>
          <p:cNvSpPr txBox="1">
            <a:spLocks noChangeArrowheads="1"/>
          </p:cNvSpPr>
          <p:nvPr/>
        </p:nvSpPr>
        <p:spPr bwMode="auto">
          <a:xfrm>
            <a:off x="2275730" y="3164775"/>
            <a:ext cx="4752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dirty="0" smtClean="0"/>
              <a:t>Nouvelles de la région</a:t>
            </a:r>
            <a:endParaRPr lang="fr-FR" sz="3600" dirty="0"/>
          </a:p>
        </p:txBody>
      </p:sp>
      <p:pic>
        <p:nvPicPr>
          <p:cNvPr id="7" name="Image 6" descr="mp_arde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3E5D46-9417-4146-89C5-BE56724F9E14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28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2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53253" name="ZoneTexte 5"/>
          <p:cNvSpPr txBox="1">
            <a:spLocks noChangeArrowheads="1"/>
          </p:cNvSpPr>
          <p:nvPr/>
        </p:nvSpPr>
        <p:spPr bwMode="auto">
          <a:xfrm>
            <a:off x="684212" y="1582975"/>
            <a:ext cx="8335188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 smtClean="0"/>
              <a:t>MPF Auvergne - Rhône Alpes</a:t>
            </a:r>
          </a:p>
          <a:p>
            <a:pPr eaLnBrk="1" hangingPunct="1"/>
            <a:endParaRPr lang="fr-FR" dirty="0"/>
          </a:p>
          <a:p>
            <a:pPr eaLnBrk="1" hangingPunct="1"/>
            <a:r>
              <a:rPr lang="fr-FR" sz="2000" dirty="0" smtClean="0"/>
              <a:t>Nous  av</a:t>
            </a:r>
            <a:r>
              <a:rPr lang="fr-FR" sz="2000" dirty="0" smtClean="0"/>
              <a:t>ons poursuivi notre collaboration régionale avec plusieurs évènements communs:</a:t>
            </a:r>
          </a:p>
          <a:p>
            <a:pPr eaLnBrk="1" hangingPunct="1"/>
            <a:endParaRPr lang="fr-FR" sz="2000" dirty="0"/>
          </a:p>
          <a:p>
            <a:pPr marL="342900" indent="-342900" eaLnBrk="1" hangingPunct="1">
              <a:buFontTx/>
              <a:buChar char="-"/>
            </a:pPr>
            <a:r>
              <a:rPr lang="fr-FR" sz="2000" dirty="0" smtClean="0"/>
              <a:t>Réunion des délégations près de Clermont puis à Lyon en novembre</a:t>
            </a:r>
          </a:p>
          <a:p>
            <a:pPr marL="342900" indent="-342900" eaLnBrk="1" hangingPunct="1">
              <a:buFontTx/>
              <a:buChar char="-"/>
            </a:pPr>
            <a:r>
              <a:rPr lang="fr-FR" sz="2000" dirty="0" smtClean="0"/>
              <a:t>Conférences, la dernière au Puy lors de l’AG du CAUE 43 </a:t>
            </a:r>
          </a:p>
          <a:p>
            <a:pPr marL="342900" indent="-342900" eaLnBrk="1" hangingPunct="1">
              <a:buFontTx/>
              <a:buChar char="-"/>
            </a:pPr>
            <a:r>
              <a:rPr lang="fr-FR" sz="2000" dirty="0" smtClean="0"/>
              <a:t>Salon </a:t>
            </a:r>
            <a:r>
              <a:rPr lang="fr-FR" sz="2000" dirty="0" err="1" smtClean="0"/>
              <a:t>Primevere</a:t>
            </a:r>
            <a:r>
              <a:rPr lang="fr-FR" sz="2000" dirty="0" smtClean="0"/>
              <a:t>  à Lyon en février avec un stand commun.</a:t>
            </a:r>
          </a:p>
          <a:p>
            <a:pPr marL="342900" indent="-342900" eaLnBrk="1" hangingPunct="1">
              <a:buFontTx/>
              <a:buChar char="-"/>
            </a:pPr>
            <a:r>
              <a:rPr lang="fr-FR" sz="2000" dirty="0" smtClean="0"/>
              <a:t>Participation aux activités régionales autour des constructions en terre</a:t>
            </a:r>
          </a:p>
          <a:p>
            <a:pPr marL="342900" indent="-342900" eaLnBrk="1" hangingPunct="1">
              <a:buFontTx/>
              <a:buChar char="-"/>
            </a:pPr>
            <a:endParaRPr lang="fr-FR" sz="2000" dirty="0"/>
          </a:p>
          <a:p>
            <a:pPr eaLnBrk="1" hangingPunct="1"/>
            <a:r>
              <a:rPr lang="fr-FR" sz="2000" dirty="0" smtClean="0"/>
              <a:t>Nous avons également lancé notre démarche d’Auto Réhabilitation Accompagnée pour laquelle la région va mettre au point le dispositif pour le généraliser aux autres délégations françaises.</a:t>
            </a:r>
            <a:endParaRPr lang="fr-FR" sz="1800" dirty="0"/>
          </a:p>
          <a:p>
            <a:pPr eaLnBrk="1" hangingPunct="1"/>
            <a:endParaRPr lang="fr-FR" sz="1800" dirty="0"/>
          </a:p>
        </p:txBody>
      </p:sp>
      <p:pic>
        <p:nvPicPr>
          <p:cNvPr id="7" name="Image 6" descr="mp_arde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9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3E5D46-9417-4146-89C5-BE56724F9E14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29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2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53253" name="ZoneTexte 5"/>
          <p:cNvSpPr txBox="1">
            <a:spLocks noChangeArrowheads="1"/>
          </p:cNvSpPr>
          <p:nvPr/>
        </p:nvSpPr>
        <p:spPr bwMode="auto">
          <a:xfrm>
            <a:off x="684212" y="1582975"/>
            <a:ext cx="83351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 smtClean="0"/>
              <a:t>L’Auto Réhabilitation Accompagnée (ARA)</a:t>
            </a:r>
            <a:endParaRPr lang="fr-FR" b="1" dirty="0" smtClean="0"/>
          </a:p>
          <a:p>
            <a:pPr eaLnBrk="1" hangingPunct="1"/>
            <a:endParaRPr lang="fr-FR" dirty="0"/>
          </a:p>
          <a:p>
            <a:pPr eaLnBrk="1" hangingPunct="1"/>
            <a:endParaRPr lang="fr-FR" sz="1800" dirty="0"/>
          </a:p>
        </p:txBody>
      </p:sp>
      <p:pic>
        <p:nvPicPr>
          <p:cNvPr id="7" name="Image 6" descr="mp_arde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8" name="ZoneTexte 3"/>
          <p:cNvSpPr txBox="1">
            <a:spLocks noChangeArrowheads="1"/>
          </p:cNvSpPr>
          <p:nvPr/>
        </p:nvSpPr>
        <p:spPr bwMode="auto">
          <a:xfrm>
            <a:off x="188132" y="2408733"/>
            <a:ext cx="88312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>
                <a:latin typeface="Calibri" pitchFamily="34" charset="0"/>
              </a:rPr>
              <a:t>L’Auto Réhabilitation Accompagnée consiste à </a:t>
            </a:r>
            <a:r>
              <a:rPr lang="is-IS" sz="2000" dirty="0">
                <a:latin typeface="Calibri" pitchFamily="34" charset="0"/>
              </a:rPr>
              <a:t>…</a:t>
            </a:r>
            <a:endParaRPr lang="fr-FR" sz="2000" dirty="0">
              <a:latin typeface="Calibri" pitchFamily="34" charset="0"/>
            </a:endParaRPr>
          </a:p>
          <a:p>
            <a:r>
              <a:rPr lang="fr-FR" sz="2000" dirty="0">
                <a:latin typeface="Calibri" pitchFamily="34" charset="0"/>
              </a:rPr>
              <a:t>	faire accompagner par une personne compétente </a:t>
            </a:r>
            <a:r>
              <a:rPr lang="is-IS" sz="2000" dirty="0">
                <a:latin typeface="Calibri" pitchFamily="34" charset="0"/>
              </a:rPr>
              <a:t>…</a:t>
            </a:r>
            <a:endParaRPr lang="fr-FR" sz="2000" dirty="0">
              <a:latin typeface="Calibri" pitchFamily="34" charset="0"/>
            </a:endParaRPr>
          </a:p>
          <a:p>
            <a:r>
              <a:rPr lang="fr-FR" sz="2000" dirty="0">
                <a:latin typeface="Calibri" pitchFamily="34" charset="0"/>
              </a:rPr>
              <a:t>		divers types de publics </a:t>
            </a:r>
            <a:r>
              <a:rPr lang="is-IS" sz="2000" dirty="0">
                <a:latin typeface="Calibri" pitchFamily="34" charset="0"/>
              </a:rPr>
              <a:t>…</a:t>
            </a:r>
            <a:r>
              <a:rPr lang="fr-FR" sz="2000" dirty="0">
                <a:latin typeface="Calibri" pitchFamily="34" charset="0"/>
              </a:rPr>
              <a:t> </a:t>
            </a:r>
          </a:p>
          <a:p>
            <a:r>
              <a:rPr lang="fr-FR" sz="2000" dirty="0">
                <a:latin typeface="Calibri" pitchFamily="34" charset="0"/>
              </a:rPr>
              <a:t>			dans des travaux qu’ils mènent seuls ou avec d’autres </a:t>
            </a:r>
            <a:r>
              <a:rPr lang="fr-FR" sz="2000" dirty="0" smtClean="0">
                <a:latin typeface="Calibri" pitchFamily="34" charset="0"/>
              </a:rPr>
              <a:t>bénévoles</a:t>
            </a:r>
            <a:endParaRPr lang="fr-FR" sz="2000" dirty="0">
              <a:latin typeface="Calibri" pitchFamily="34" charset="0"/>
            </a:endParaRPr>
          </a:p>
          <a:p>
            <a:r>
              <a:rPr lang="fr-FR" sz="2000" dirty="0">
                <a:latin typeface="Calibri" pitchFamily="34" charset="0"/>
              </a:rPr>
              <a:t>				pour réhabiliter leur logement</a:t>
            </a:r>
          </a:p>
          <a:p>
            <a:endParaRPr lang="fr-FR" sz="2000" dirty="0">
              <a:latin typeface="Calibri" pitchFamily="34" charset="0"/>
            </a:endParaRPr>
          </a:p>
          <a:p>
            <a:r>
              <a:rPr lang="fr-FR" sz="2000" dirty="0">
                <a:solidFill>
                  <a:srgbClr val="FF0000"/>
                </a:solidFill>
                <a:latin typeface="Calibri" pitchFamily="34" charset="0"/>
              </a:rPr>
              <a:t>               </a:t>
            </a:r>
            <a:r>
              <a:rPr lang="fr-FR" sz="2000" dirty="0" smtClean="0"/>
              <a:t>≈ </a:t>
            </a:r>
            <a:r>
              <a:rPr lang="fr-FR" sz="2000" dirty="0" smtClean="0">
                <a:latin typeface="Calibri" pitchFamily="34" charset="0"/>
              </a:rPr>
              <a:t> </a:t>
            </a:r>
            <a:r>
              <a:rPr lang="fr-FR" sz="2000" dirty="0">
                <a:latin typeface="Calibri" pitchFamily="34" charset="0"/>
              </a:rPr>
              <a:t>de chantiers participatifs </a:t>
            </a:r>
            <a:r>
              <a:rPr lang="fr-FR" sz="2000" dirty="0" smtClean="0">
                <a:latin typeface="Calibri" pitchFamily="34" charset="0"/>
              </a:rPr>
              <a:t>encadrés</a:t>
            </a:r>
          </a:p>
          <a:p>
            <a:endParaRPr lang="fr-FR" sz="2000" dirty="0">
              <a:latin typeface="Calibri" pitchFamily="34" charset="0"/>
            </a:endParaRPr>
          </a:p>
          <a:p>
            <a:r>
              <a:rPr lang="fr-FR" sz="2000" dirty="0" smtClean="0">
                <a:latin typeface="Calibri" pitchFamily="34" charset="0"/>
              </a:rPr>
              <a:t>Maisons Paysannes se concentrera sur l’amélioration du confort thermique et les économies d’énergie.</a:t>
            </a:r>
            <a:endParaRPr lang="fr-FR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262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2784" y="1077025"/>
            <a:ext cx="7948578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Activités de juin 2017 à juin 2018</a:t>
            </a:r>
          </a:p>
          <a:p>
            <a:endParaRPr lang="fr-FR" sz="2400" dirty="0"/>
          </a:p>
          <a:p>
            <a:r>
              <a:rPr lang="fr-FR" sz="2400" dirty="0" smtClean="0"/>
              <a:t>L’exposition préparée à partir des travaux de Michel Carlat a poursuivi son tour d’Ardèche:</a:t>
            </a:r>
          </a:p>
          <a:p>
            <a:endParaRPr lang="fr-FR" sz="2400" dirty="0"/>
          </a:p>
          <a:p>
            <a:r>
              <a:rPr lang="fr-FR" sz="2400" dirty="0" err="1" smtClean="0"/>
              <a:t>Albon</a:t>
            </a:r>
            <a:r>
              <a:rPr lang="fr-FR" sz="2400" dirty="0" smtClean="0"/>
              <a:t> </a:t>
            </a:r>
            <a:r>
              <a:rPr lang="fr-FR" sz="2000" dirty="0" smtClean="0"/>
              <a:t>du 12 au 24 juillet</a:t>
            </a:r>
          </a:p>
          <a:p>
            <a:r>
              <a:rPr lang="fr-FR" sz="2400" dirty="0" err="1" smtClean="0"/>
              <a:t>Rieutord</a:t>
            </a:r>
            <a:r>
              <a:rPr lang="fr-FR" sz="2400" dirty="0" smtClean="0"/>
              <a:t> </a:t>
            </a:r>
            <a:r>
              <a:rPr lang="fr-FR" sz="2000" dirty="0" smtClean="0"/>
              <a:t>la Besse du 29/7 au 15/8</a:t>
            </a:r>
          </a:p>
          <a:p>
            <a:r>
              <a:rPr lang="fr-FR" sz="2400" dirty="0" smtClean="0"/>
              <a:t>Saint Montan </a:t>
            </a:r>
            <a:r>
              <a:rPr lang="fr-FR" sz="2000" dirty="0" smtClean="0"/>
              <a:t>du 18 au 28 juillet</a:t>
            </a:r>
          </a:p>
          <a:p>
            <a:r>
              <a:rPr lang="fr-FR" sz="2400" dirty="0" err="1" smtClean="0"/>
              <a:t>Meyras</a:t>
            </a:r>
            <a:r>
              <a:rPr lang="fr-FR" sz="2400" dirty="0" smtClean="0"/>
              <a:t> </a:t>
            </a:r>
            <a:r>
              <a:rPr lang="fr-FR" sz="2000" dirty="0" smtClean="0"/>
              <a:t>du 15/10 au 2/11</a:t>
            </a:r>
          </a:p>
          <a:p>
            <a:r>
              <a:rPr lang="fr-FR" sz="2400" dirty="0" smtClean="0"/>
              <a:t>St Laurent du Pape </a:t>
            </a:r>
            <a:r>
              <a:rPr lang="fr-FR" sz="2000" dirty="0" smtClean="0"/>
              <a:t>du 3/11 au 13/12</a:t>
            </a:r>
          </a:p>
          <a:p>
            <a:r>
              <a:rPr lang="fr-FR" sz="2400" dirty="0" smtClean="0"/>
              <a:t>Les </a:t>
            </a:r>
            <a:r>
              <a:rPr lang="fr-FR" sz="2400" dirty="0" err="1" smtClean="0"/>
              <a:t>Ollières</a:t>
            </a:r>
            <a:r>
              <a:rPr lang="fr-FR" sz="2400" dirty="0" smtClean="0"/>
              <a:t> </a:t>
            </a:r>
            <a:r>
              <a:rPr lang="fr-FR" sz="2000" dirty="0" smtClean="0"/>
              <a:t>du 2 au 5 janvier</a:t>
            </a:r>
          </a:p>
          <a:p>
            <a:r>
              <a:rPr lang="fr-FR" sz="2400" dirty="0" err="1" smtClean="0"/>
              <a:t>Vesseaux</a:t>
            </a:r>
            <a:r>
              <a:rPr lang="fr-FR" sz="2400" dirty="0" smtClean="0"/>
              <a:t> </a:t>
            </a:r>
            <a:r>
              <a:rPr lang="fr-FR" sz="2000" dirty="0" smtClean="0"/>
              <a:t>du 9 au 12 mars</a:t>
            </a:r>
          </a:p>
          <a:p>
            <a:r>
              <a:rPr lang="fr-FR" sz="2400" dirty="0" err="1" smtClean="0"/>
              <a:t>Ardoix</a:t>
            </a:r>
            <a:r>
              <a:rPr lang="fr-FR" sz="2400" dirty="0" smtClean="0"/>
              <a:t> </a:t>
            </a:r>
            <a:r>
              <a:rPr lang="fr-FR" sz="2000" dirty="0" smtClean="0"/>
              <a:t>du 15/3 au 18/4</a:t>
            </a:r>
          </a:p>
          <a:p>
            <a:r>
              <a:rPr lang="fr-FR" sz="2400" dirty="0" err="1" smtClean="0"/>
              <a:t>Arcens</a:t>
            </a:r>
            <a:r>
              <a:rPr lang="fr-FR" sz="2400" dirty="0" smtClean="0"/>
              <a:t> </a:t>
            </a:r>
            <a:r>
              <a:rPr lang="fr-FR" sz="2000" dirty="0" smtClean="0"/>
              <a:t>du 25 au 28 mai</a:t>
            </a:r>
          </a:p>
          <a:p>
            <a:r>
              <a:rPr lang="fr-FR" sz="2400" dirty="0" smtClean="0"/>
              <a:t>Bourg saint </a:t>
            </a:r>
            <a:r>
              <a:rPr lang="fr-FR" sz="2400" dirty="0" err="1" smtClean="0"/>
              <a:t>Andéol</a:t>
            </a:r>
            <a:r>
              <a:rPr lang="fr-FR" sz="2400" dirty="0" smtClean="0"/>
              <a:t> </a:t>
            </a:r>
            <a:r>
              <a:rPr lang="fr-FR" sz="2000" dirty="0" smtClean="0"/>
              <a:t>du 16 au 30 juin</a:t>
            </a:r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4" name="Image 3" descr="catalogue carla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50" y="3216468"/>
            <a:ext cx="3189782" cy="3312252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5" name="Image 4" descr="mp_arde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14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08001" y="1637391"/>
            <a:ext cx="8483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+mj-lt"/>
              </a:rPr>
              <a:t>Un rapport de référence en 2014</a:t>
            </a:r>
          </a:p>
          <a:p>
            <a:endParaRPr lang="fr-FR" sz="2400" dirty="0">
              <a:latin typeface="+mj-lt"/>
            </a:endParaRPr>
          </a:p>
          <a:p>
            <a:r>
              <a:rPr lang="fr-FR" sz="2000" dirty="0" smtClean="0">
                <a:latin typeface="+mj-lt"/>
              </a:rPr>
              <a:t>Rapport </a:t>
            </a:r>
            <a:r>
              <a:rPr lang="fr-FR" sz="2000" dirty="0" smtClean="0">
                <a:latin typeface="+mj-lt"/>
              </a:rPr>
              <a:t>demandé par Cécile </a:t>
            </a:r>
            <a:r>
              <a:rPr lang="fr-FR" sz="2000" dirty="0" err="1" smtClean="0">
                <a:latin typeface="+mj-lt"/>
              </a:rPr>
              <a:t>Duflot</a:t>
            </a:r>
            <a:r>
              <a:rPr lang="fr-FR" sz="2000" dirty="0" smtClean="0">
                <a:latin typeface="+mj-lt"/>
              </a:rPr>
              <a:t> à Hervé </a:t>
            </a:r>
            <a:r>
              <a:rPr lang="fr-FR" sz="2000" dirty="0" err="1" smtClean="0">
                <a:latin typeface="+mj-lt"/>
              </a:rPr>
              <a:t>Berrier</a:t>
            </a:r>
            <a:r>
              <a:rPr lang="fr-FR" sz="2000" dirty="0" smtClean="0">
                <a:latin typeface="+mj-lt"/>
              </a:rPr>
              <a:t> du Conseil Général de l’Environnement et du Développement Durable.</a:t>
            </a:r>
          </a:p>
          <a:p>
            <a:endParaRPr lang="fr-FR" sz="2000" dirty="0">
              <a:latin typeface="+mj-lt"/>
            </a:endParaRPr>
          </a:p>
          <a:p>
            <a:r>
              <a:rPr lang="fr-FR" sz="2000" dirty="0" smtClean="0">
                <a:latin typeface="+mj-lt"/>
              </a:rPr>
              <a:t>Remis en juin 2014 avec 14 recommandations.</a:t>
            </a:r>
          </a:p>
          <a:p>
            <a:endParaRPr lang="fr-FR" sz="2000" dirty="0">
              <a:latin typeface="+mj-lt"/>
            </a:endParaRPr>
          </a:p>
          <a:p>
            <a:pPr marL="342900" indent="-342900">
              <a:buFont typeface="Wingdings" charset="0"/>
              <a:buChar char="à"/>
            </a:pPr>
            <a:r>
              <a:rPr lang="fr-FR" sz="2000" dirty="0" smtClean="0">
                <a:latin typeface="+mj-lt"/>
              </a:rPr>
              <a:t>Notoriété </a:t>
            </a:r>
            <a:r>
              <a:rPr lang="fr-FR" sz="2000" dirty="0" smtClean="0">
                <a:latin typeface="+mj-lt"/>
              </a:rPr>
              <a:t>accrue pour l’ARA, mais pas d’acceptation des recommandations (certaines administrations, CAPEB et FFB nationales opposées)</a:t>
            </a:r>
            <a:r>
              <a:rPr lang="fr-FR" sz="2000" dirty="0" smtClean="0">
                <a:latin typeface="+mj-lt"/>
              </a:rPr>
              <a:t>.</a:t>
            </a:r>
          </a:p>
          <a:p>
            <a:pPr marL="342900" indent="-342900">
              <a:buFont typeface="Wingdings" charset="0"/>
              <a:buChar char="à"/>
            </a:pPr>
            <a:endParaRPr lang="fr-FR" sz="2000" dirty="0">
              <a:latin typeface="+mj-lt"/>
            </a:endParaRPr>
          </a:p>
          <a:p>
            <a:r>
              <a:rPr lang="fr-FR" sz="2000" dirty="0" smtClean="0">
                <a:latin typeface="+mj-lt"/>
              </a:rPr>
              <a:t>L’ARA n’obtient pas encore sa reconnaissance en tant qu’acteur de la réhabilitation, mais elle est </a:t>
            </a:r>
            <a:r>
              <a:rPr lang="fr-FR" sz="2000" dirty="0">
                <a:latin typeface="+mj-lt"/>
              </a:rPr>
              <a:t>en plein développement</a:t>
            </a:r>
          </a:p>
        </p:txBody>
      </p:sp>
      <p:pic>
        <p:nvPicPr>
          <p:cNvPr id="6" name="Image 5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21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F57EF0-3DCC-8D44-BFB3-4FEF35D740F0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5300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55301" name="ZoneTexte 5"/>
          <p:cNvSpPr txBox="1">
            <a:spLocks noChangeArrowheads="1"/>
          </p:cNvSpPr>
          <p:nvPr/>
        </p:nvSpPr>
        <p:spPr bwMode="auto">
          <a:xfrm>
            <a:off x="900113" y="1831975"/>
            <a:ext cx="6672294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/>
              <a:t>Les délégations voisines</a:t>
            </a:r>
          </a:p>
          <a:p>
            <a:pPr eaLnBrk="1" hangingPunct="1"/>
            <a:endParaRPr lang="fr-FR" sz="1800" dirty="0"/>
          </a:p>
          <a:p>
            <a:pPr eaLnBrk="1" hangingPunct="1"/>
            <a:r>
              <a:rPr lang="fr-FR" sz="1800" dirty="0"/>
              <a:t>Rhône 	 	</a:t>
            </a:r>
            <a:r>
              <a:rPr lang="fr-FR" sz="1800" dirty="0" smtClean="0"/>
              <a:t>	Françoise </a:t>
            </a:r>
            <a:r>
              <a:rPr lang="fr-FR" sz="1800" dirty="0"/>
              <a:t>Matthieu</a:t>
            </a:r>
          </a:p>
          <a:p>
            <a:pPr eaLnBrk="1" hangingPunct="1"/>
            <a:r>
              <a:rPr lang="fr-FR" sz="1800" dirty="0"/>
              <a:t>Isère		</a:t>
            </a:r>
            <a:r>
              <a:rPr lang="fr-FR" sz="1800" dirty="0" smtClean="0"/>
              <a:t>	Alain </a:t>
            </a:r>
            <a:r>
              <a:rPr lang="fr-FR" sz="1800" dirty="0" err="1" smtClean="0"/>
              <a:t>Montrozier</a:t>
            </a:r>
            <a:endParaRPr lang="fr-FR" sz="1800" dirty="0"/>
          </a:p>
          <a:p>
            <a:pPr eaLnBrk="1" hangingPunct="1"/>
            <a:r>
              <a:rPr lang="fr-FR" sz="1800" dirty="0" smtClean="0"/>
              <a:t>Loire</a:t>
            </a:r>
            <a:r>
              <a:rPr lang="fr-FR" sz="1800" dirty="0"/>
              <a:t>		</a:t>
            </a:r>
            <a:r>
              <a:rPr lang="fr-FR" sz="1800" dirty="0" smtClean="0"/>
              <a:t>	Robert </a:t>
            </a:r>
            <a:r>
              <a:rPr lang="fr-FR" sz="1800" dirty="0"/>
              <a:t>Maréchal</a:t>
            </a:r>
          </a:p>
          <a:p>
            <a:pPr eaLnBrk="1" hangingPunct="1"/>
            <a:r>
              <a:rPr lang="fr-FR" sz="1800" dirty="0" smtClean="0"/>
              <a:t>Savoie(s)</a:t>
            </a:r>
            <a:r>
              <a:rPr lang="fr-FR" sz="1800" dirty="0"/>
              <a:t>		</a:t>
            </a:r>
            <a:r>
              <a:rPr lang="fr-FR" sz="1800" dirty="0" smtClean="0"/>
              <a:t>Claudine</a:t>
            </a:r>
            <a:r>
              <a:rPr lang="fr-FR" sz="1800" dirty="0" smtClean="0"/>
              <a:t> </a:t>
            </a:r>
            <a:r>
              <a:rPr lang="fr-FR" sz="1800" dirty="0" err="1"/>
              <a:t>Barrioz</a:t>
            </a:r>
            <a:r>
              <a:rPr lang="fr-FR" sz="1800" dirty="0"/>
              <a:t> </a:t>
            </a:r>
            <a:endParaRPr lang="fr-FR" sz="1800" dirty="0" smtClean="0"/>
          </a:p>
          <a:p>
            <a:pPr eaLnBrk="1" hangingPunct="1"/>
            <a:r>
              <a:rPr lang="fr-FR" sz="1800" dirty="0" smtClean="0"/>
              <a:t>Ain</a:t>
            </a:r>
            <a:r>
              <a:rPr lang="fr-FR" sz="1800" dirty="0"/>
              <a:t>		</a:t>
            </a:r>
            <a:r>
              <a:rPr lang="fr-FR" sz="1800" dirty="0" smtClean="0"/>
              <a:t>		Alain </a:t>
            </a:r>
            <a:r>
              <a:rPr lang="fr-FR" sz="1800" dirty="0" err="1" smtClean="0"/>
              <a:t>Nuguet</a:t>
            </a:r>
            <a:endParaRPr lang="fr-FR" sz="1800" dirty="0" smtClean="0"/>
          </a:p>
          <a:p>
            <a:pPr eaLnBrk="1" hangingPunct="1"/>
            <a:r>
              <a:rPr lang="fr-FR" sz="1800" dirty="0" smtClean="0"/>
              <a:t>Drôme 			Bernard Leborne</a:t>
            </a:r>
          </a:p>
          <a:p>
            <a:pPr eaLnBrk="1" hangingPunct="1"/>
            <a:endParaRPr lang="fr-FR" sz="1800" dirty="0"/>
          </a:p>
          <a:p>
            <a:pPr eaLnBrk="1" hangingPunct="1"/>
            <a:r>
              <a:rPr lang="fr-FR" sz="1800" dirty="0" smtClean="0"/>
              <a:t>Cantal			Albert Charles</a:t>
            </a:r>
          </a:p>
          <a:p>
            <a:pPr eaLnBrk="1" hangingPunct="1"/>
            <a:r>
              <a:rPr lang="fr-FR" sz="1800" dirty="0" smtClean="0"/>
              <a:t>Puy de Dôme	Madeleine </a:t>
            </a:r>
            <a:r>
              <a:rPr lang="fr-FR" sz="1800" dirty="0" err="1" smtClean="0"/>
              <a:t>Jaffeux</a:t>
            </a:r>
            <a:r>
              <a:rPr lang="fr-FR" sz="1800" dirty="0" smtClean="0"/>
              <a:t>, succession en préparation</a:t>
            </a:r>
            <a:endParaRPr lang="fr-FR" sz="1800" dirty="0" smtClean="0"/>
          </a:p>
          <a:p>
            <a:pPr eaLnBrk="1" hangingPunct="1"/>
            <a:r>
              <a:rPr lang="fr-FR" sz="1800" dirty="0" smtClean="0"/>
              <a:t>Haute </a:t>
            </a:r>
            <a:r>
              <a:rPr lang="fr-FR" sz="1800" dirty="0"/>
              <a:t>L</a:t>
            </a:r>
            <a:r>
              <a:rPr lang="fr-FR" sz="1800" dirty="0" smtClean="0"/>
              <a:t>oire		Daniel </a:t>
            </a:r>
            <a:r>
              <a:rPr lang="fr-FR" sz="1800" dirty="0" err="1" smtClean="0"/>
              <a:t>Crison</a:t>
            </a:r>
            <a:endParaRPr lang="fr-FR" sz="1800" dirty="0" smtClean="0"/>
          </a:p>
          <a:p>
            <a:pPr eaLnBrk="1" hangingPunct="1"/>
            <a:r>
              <a:rPr lang="fr-FR" sz="1800" dirty="0" smtClean="0"/>
              <a:t>Allier			Agnès Moyer</a:t>
            </a:r>
          </a:p>
          <a:p>
            <a:pPr eaLnBrk="1" hangingPunct="1"/>
            <a:endParaRPr lang="fr-FR" sz="1800" dirty="0"/>
          </a:p>
          <a:p>
            <a:pPr eaLnBrk="1" hangingPunct="1"/>
            <a:endParaRPr lang="fr-FR" sz="1800" dirty="0"/>
          </a:p>
        </p:txBody>
      </p:sp>
      <p:pic>
        <p:nvPicPr>
          <p:cNvPr id="7" name="Image 6" descr="mp_arde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5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F57EF0-3DCC-8D44-BFB3-4FEF35D740F0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5300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55301" name="ZoneTexte 5"/>
          <p:cNvSpPr txBox="1">
            <a:spLocks noChangeArrowheads="1"/>
          </p:cNvSpPr>
          <p:nvPr/>
        </p:nvSpPr>
        <p:spPr bwMode="auto">
          <a:xfrm>
            <a:off x="501685" y="3279591"/>
            <a:ext cx="83875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 smtClean="0"/>
              <a:t>A votre disposition pour des questions avant d’aller déjeuner</a:t>
            </a:r>
            <a:endParaRPr lang="fr-FR" sz="1800" dirty="0" smtClean="0"/>
          </a:p>
          <a:p>
            <a:pPr eaLnBrk="1" hangingPunct="1"/>
            <a:endParaRPr lang="fr-FR" sz="1800" dirty="0"/>
          </a:p>
          <a:p>
            <a:pPr eaLnBrk="1" hangingPunct="1"/>
            <a:endParaRPr lang="fr-FR" sz="1800" dirty="0"/>
          </a:p>
        </p:txBody>
      </p:sp>
      <p:pic>
        <p:nvPicPr>
          <p:cNvPr id="7" name="Image 6" descr="mp_arde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1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32487" y="1339592"/>
            <a:ext cx="762751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>
                <a:solidFill>
                  <a:srgbClr val="000000"/>
                </a:solidFill>
              </a:rPr>
              <a:t>Activités de juin 2017 à juin 2018</a:t>
            </a:r>
          </a:p>
          <a:p>
            <a:endParaRPr lang="fr-FR" sz="2400" dirty="0" smtClean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Conférences 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A chaque étape de l’exposition une conférence sur </a:t>
            </a:r>
            <a:r>
              <a:rPr lang="fr-FR" sz="2000" i="1" dirty="0" smtClean="0">
                <a:solidFill>
                  <a:srgbClr val="000000"/>
                </a:solidFill>
              </a:rPr>
              <a:t>« les spécificités du bâti rural ardéchois et les conditions d’amélioration de son confort thermique » </a:t>
            </a:r>
            <a:r>
              <a:rPr lang="fr-FR" sz="2000" dirty="0" smtClean="0">
                <a:solidFill>
                  <a:srgbClr val="000000"/>
                </a:solidFill>
              </a:rPr>
              <a:t>a été donnée</a:t>
            </a: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Pour certains il s’y est ajouté la projection du film sur </a:t>
            </a:r>
            <a:r>
              <a:rPr lang="fr-FR" sz="2000" i="1" dirty="0" smtClean="0">
                <a:solidFill>
                  <a:srgbClr val="000000"/>
                </a:solidFill>
              </a:rPr>
              <a:t>« les toits de montagne » </a:t>
            </a:r>
            <a:r>
              <a:rPr lang="fr-FR" sz="2000" dirty="0" smtClean="0">
                <a:solidFill>
                  <a:srgbClr val="000000"/>
                </a:solidFill>
              </a:rPr>
              <a:t>et une visite découverte du patrimoine du village concerné.</a:t>
            </a: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La conférence sur « les spécificités</a:t>
            </a:r>
            <a:r>
              <a:rPr lang="is-IS" sz="2000" dirty="0" smtClean="0">
                <a:solidFill>
                  <a:srgbClr val="000000"/>
                </a:solidFill>
              </a:rPr>
              <a:t>…” a aussi été donné aux adhérents de la Sauvegarde des Monuments </a:t>
            </a:r>
            <a:r>
              <a:rPr lang="is-IS" sz="2000" dirty="0">
                <a:solidFill>
                  <a:srgbClr val="000000"/>
                </a:solidFill>
              </a:rPr>
              <a:t>A</a:t>
            </a:r>
            <a:r>
              <a:rPr lang="is-IS" sz="2000" dirty="0" smtClean="0">
                <a:solidFill>
                  <a:srgbClr val="000000"/>
                </a:solidFill>
              </a:rPr>
              <a:t>nciens de </a:t>
            </a:r>
            <a:r>
              <a:rPr lang="fr-FR" sz="2000" dirty="0" smtClean="0">
                <a:solidFill>
                  <a:srgbClr val="000000"/>
                </a:solidFill>
              </a:rPr>
              <a:t>l’Ardèche le 20 septembre.</a:t>
            </a:r>
          </a:p>
          <a:p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4" name="Image 3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03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32488" y="1335386"/>
            <a:ext cx="7847006" cy="5386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>
                <a:solidFill>
                  <a:srgbClr val="000000"/>
                </a:solidFill>
              </a:rPr>
              <a:t>Activités de juin 2017 à juin 2018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r>
              <a:rPr lang="fr-FR" sz="2800" dirty="0">
                <a:solidFill>
                  <a:srgbClr val="000000"/>
                </a:solidFill>
              </a:rPr>
              <a:t>Stage d’initiation aux </a:t>
            </a:r>
            <a:r>
              <a:rPr lang="fr-FR" sz="2800" dirty="0" smtClean="0">
                <a:solidFill>
                  <a:srgbClr val="000000"/>
                </a:solidFill>
              </a:rPr>
              <a:t>enduits de chaux </a:t>
            </a:r>
            <a:r>
              <a:rPr lang="fr-FR" sz="2000" dirty="0">
                <a:solidFill>
                  <a:srgbClr val="000000"/>
                </a:solidFill>
              </a:rPr>
              <a:t>les 7 et 8 avril à </a:t>
            </a:r>
            <a:r>
              <a:rPr lang="fr-FR" sz="2000" dirty="0" err="1">
                <a:solidFill>
                  <a:srgbClr val="000000"/>
                </a:solidFill>
              </a:rPr>
              <a:t>Hautségur</a:t>
            </a:r>
            <a:r>
              <a:rPr lang="fr-FR" sz="2000" dirty="0">
                <a:solidFill>
                  <a:srgbClr val="000000"/>
                </a:solidFill>
              </a:rPr>
              <a:t> (</a:t>
            </a:r>
            <a:r>
              <a:rPr lang="fr-FR" sz="2000" dirty="0" err="1">
                <a:solidFill>
                  <a:srgbClr val="000000"/>
                </a:solidFill>
              </a:rPr>
              <a:t>Meyras</a:t>
            </a:r>
            <a:r>
              <a:rPr lang="fr-FR" sz="2000" dirty="0" smtClean="0">
                <a:solidFill>
                  <a:srgbClr val="000000"/>
                </a:solidFill>
              </a:rPr>
              <a:t>)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Stage d’initiation à la pierre sèche </a:t>
            </a:r>
            <a:r>
              <a:rPr lang="fr-FR" sz="2000" dirty="0" smtClean="0">
                <a:solidFill>
                  <a:srgbClr val="000000"/>
                </a:solidFill>
              </a:rPr>
              <a:t>les 26 et 27 mai à </a:t>
            </a:r>
            <a:r>
              <a:rPr lang="fr-FR" sz="2000" dirty="0" err="1">
                <a:solidFill>
                  <a:srgbClr val="000000"/>
                </a:solidFill>
              </a:rPr>
              <a:t>R</a:t>
            </a:r>
            <a:r>
              <a:rPr lang="fr-FR" sz="2000" dirty="0" err="1" smtClean="0">
                <a:solidFill>
                  <a:srgbClr val="000000"/>
                </a:solidFill>
              </a:rPr>
              <a:t>ompon</a:t>
            </a:r>
            <a:r>
              <a:rPr lang="fr-FR" sz="2000" dirty="0" smtClean="0">
                <a:solidFill>
                  <a:srgbClr val="000000"/>
                </a:solidFill>
              </a:rPr>
              <a:t> en partenariat avec l’Université Populaire Centre Ardèche des </a:t>
            </a:r>
            <a:r>
              <a:rPr lang="fr-FR" sz="2000" dirty="0" err="1" smtClean="0">
                <a:solidFill>
                  <a:srgbClr val="000000"/>
                </a:solidFill>
              </a:rPr>
              <a:t>Ollières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400" dirty="0">
                <a:solidFill>
                  <a:srgbClr val="000000"/>
                </a:solidFill>
              </a:rPr>
              <a:t>Stage d’initiation aux enduits de chaux </a:t>
            </a:r>
            <a:r>
              <a:rPr lang="fr-FR" sz="2000" dirty="0" smtClean="0">
                <a:solidFill>
                  <a:srgbClr val="000000"/>
                </a:solidFill>
              </a:rPr>
              <a:t>le 16 juin à Champ la </a:t>
            </a:r>
            <a:r>
              <a:rPr lang="fr-FR" sz="2000" dirty="0" err="1" smtClean="0">
                <a:solidFill>
                  <a:srgbClr val="000000"/>
                </a:solidFill>
              </a:rPr>
              <a:t>Lioure</a:t>
            </a:r>
            <a:r>
              <a:rPr lang="fr-FR" sz="2000" dirty="0" smtClean="0">
                <a:solidFill>
                  <a:srgbClr val="000000"/>
                </a:solidFill>
              </a:rPr>
              <a:t> (Chomerac) </a:t>
            </a:r>
            <a:r>
              <a:rPr lang="fr-FR" sz="2000" dirty="0">
                <a:solidFill>
                  <a:srgbClr val="000000"/>
                </a:solidFill>
              </a:rPr>
              <a:t>en partenariat avec l’Université Populaire Centre Ardèche des </a:t>
            </a:r>
            <a:r>
              <a:rPr lang="fr-FR" sz="2000" dirty="0" err="1">
                <a:solidFill>
                  <a:srgbClr val="000000"/>
                </a:solidFill>
              </a:rPr>
              <a:t>Ollières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</a:p>
          <a:p>
            <a:endParaRPr lang="fr-FR" sz="2400" dirty="0" smtClean="0">
              <a:solidFill>
                <a:srgbClr val="000000"/>
              </a:solidFill>
            </a:endParaRPr>
          </a:p>
          <a:p>
            <a:endParaRPr lang="fr-FR" sz="2400" dirty="0" smtClean="0">
              <a:solidFill>
                <a:srgbClr val="000000"/>
              </a:solidFill>
            </a:endParaRP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 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4" name="Image 3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06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32488" y="1390623"/>
            <a:ext cx="784700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>
                <a:solidFill>
                  <a:srgbClr val="000000"/>
                </a:solidFill>
              </a:rPr>
              <a:t>Activités de juin 2017 à juin 2018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r>
              <a:rPr lang="fr-FR" sz="2800" dirty="0">
                <a:solidFill>
                  <a:srgbClr val="000000"/>
                </a:solidFill>
              </a:rPr>
              <a:t>Initiation/sensibilisation</a:t>
            </a:r>
          </a:p>
          <a:p>
            <a:endParaRPr lang="fr-FR" sz="2800" dirty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Nous avons organisé le 21 mars 2018, comme tous les ans, une journée d’initiation aux enduits à la chaux pour </a:t>
            </a:r>
            <a:r>
              <a:rPr lang="fr-FR" sz="2400" dirty="0">
                <a:solidFill>
                  <a:srgbClr val="000000"/>
                </a:solidFill>
              </a:rPr>
              <a:t>les élèves du lycée professionnel de </a:t>
            </a:r>
            <a:r>
              <a:rPr lang="fr-FR" sz="2400" dirty="0" smtClean="0">
                <a:solidFill>
                  <a:srgbClr val="000000"/>
                </a:solidFill>
              </a:rPr>
              <a:t>Chomérac.</a:t>
            </a:r>
            <a:endParaRPr lang="fr-FR" sz="2400" dirty="0">
              <a:solidFill>
                <a:srgbClr val="000000"/>
              </a:solidFill>
            </a:endParaRPr>
          </a:p>
          <a:p>
            <a:endParaRPr lang="fr-FR" sz="2400" dirty="0" smtClean="0">
              <a:solidFill>
                <a:srgbClr val="000000"/>
              </a:solidFill>
            </a:endParaRPr>
          </a:p>
          <a:p>
            <a:endParaRPr lang="fr-FR" sz="2400" dirty="0" smtClean="0">
              <a:solidFill>
                <a:srgbClr val="000000"/>
              </a:solidFill>
            </a:endParaRP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 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6" name="Image 5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60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32487" y="1343583"/>
            <a:ext cx="7439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>
                <a:solidFill>
                  <a:srgbClr val="000000"/>
                </a:solidFill>
              </a:rPr>
              <a:t>Activités de juin 2017 à juin 2018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Poursuite des articles 2 à 8 sur Maisons Paysannes d’Ardèche et la typologie du bâti ardéchois dans la revue mensuelle « Ma Bastide ».</a:t>
            </a:r>
          </a:p>
        </p:txBody>
      </p:sp>
      <p:pic>
        <p:nvPicPr>
          <p:cNvPr id="3" name="Image 2" descr="ma bastide 2 juin 20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1" y="3888117"/>
            <a:ext cx="1802267" cy="2640604"/>
          </a:xfrm>
          <a:prstGeom prst="rect">
            <a:avLst/>
          </a:prstGeom>
        </p:spPr>
      </p:pic>
      <p:pic>
        <p:nvPicPr>
          <p:cNvPr id="6" name="Image 5" descr="ma bastide 3 sept 20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08" y="3888116"/>
            <a:ext cx="1802267" cy="2640604"/>
          </a:xfrm>
          <a:prstGeom prst="rect">
            <a:avLst/>
          </a:prstGeom>
        </p:spPr>
      </p:pic>
      <p:pic>
        <p:nvPicPr>
          <p:cNvPr id="9" name="Image 8" descr="ma bastide 4 oct 201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18" y="3888117"/>
            <a:ext cx="1804413" cy="2640604"/>
          </a:xfrm>
          <a:prstGeom prst="rect">
            <a:avLst/>
          </a:prstGeom>
        </p:spPr>
      </p:pic>
      <p:pic>
        <p:nvPicPr>
          <p:cNvPr id="10" name="Image 9" descr="ma bastide 5 nov 2017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06" y="3935656"/>
            <a:ext cx="1771927" cy="2593064"/>
          </a:xfrm>
          <a:prstGeom prst="rect">
            <a:avLst/>
          </a:prstGeom>
        </p:spPr>
      </p:pic>
      <p:pic>
        <p:nvPicPr>
          <p:cNvPr id="11" name="Image 10" descr="ma bastide 6 janv 2018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469" y="3888116"/>
            <a:ext cx="1804413" cy="2640604"/>
          </a:xfrm>
          <a:prstGeom prst="rect">
            <a:avLst/>
          </a:prstGeom>
        </p:spPr>
      </p:pic>
      <p:pic>
        <p:nvPicPr>
          <p:cNvPr id="12" name="Image 11" descr="ma bastide 7 fév 2018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82" y="3888117"/>
            <a:ext cx="1804412" cy="2640603"/>
          </a:xfrm>
          <a:prstGeom prst="rect">
            <a:avLst/>
          </a:prstGeom>
        </p:spPr>
      </p:pic>
      <p:pic>
        <p:nvPicPr>
          <p:cNvPr id="13" name="Image 12" descr="mp_ardech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73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58463" y="1228437"/>
            <a:ext cx="454652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>
                <a:solidFill>
                  <a:srgbClr val="000000"/>
                </a:solidFill>
              </a:rPr>
              <a:t>Activités de juin 2016 à juin 2017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Principales « Visites conseil </a:t>
            </a:r>
            <a:r>
              <a:rPr lang="fr-FR" sz="2400" dirty="0" smtClean="0">
                <a:solidFill>
                  <a:srgbClr val="000000"/>
                </a:solidFill>
              </a:rPr>
              <a:t>»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La </a:t>
            </a:r>
            <a:r>
              <a:rPr lang="fr-FR" sz="2000" dirty="0" err="1" smtClean="0">
                <a:solidFill>
                  <a:srgbClr val="000000"/>
                </a:solidFill>
              </a:rPr>
              <a:t>Louvesc</a:t>
            </a:r>
            <a:endParaRPr lang="fr-FR" sz="2000" dirty="0" smtClean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Saint Symphorien de </a:t>
            </a:r>
            <a:r>
              <a:rPr lang="fr-FR" sz="2000" dirty="0" err="1" smtClean="0">
                <a:solidFill>
                  <a:srgbClr val="000000"/>
                </a:solidFill>
              </a:rPr>
              <a:t>Mahun</a:t>
            </a:r>
            <a:endParaRPr lang="fr-FR" sz="2000" dirty="0" smtClean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Vallon Pont d’Arc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Chomerac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Entrevaux</a:t>
            </a:r>
          </a:p>
          <a:p>
            <a:r>
              <a:rPr lang="fr-FR" sz="2000" dirty="0" err="1" smtClean="0">
                <a:solidFill>
                  <a:srgbClr val="000000"/>
                </a:solidFill>
              </a:rPr>
              <a:t>Veyrines</a:t>
            </a:r>
            <a:endParaRPr lang="fr-FR" sz="2000" dirty="0" smtClean="0">
              <a:solidFill>
                <a:srgbClr val="000000"/>
              </a:solidFill>
            </a:endParaRPr>
          </a:p>
          <a:p>
            <a:r>
              <a:rPr lang="fr-FR" sz="2000" dirty="0" err="1" smtClean="0">
                <a:solidFill>
                  <a:srgbClr val="000000"/>
                </a:solidFill>
              </a:rPr>
              <a:t>Chazeaux</a:t>
            </a:r>
            <a:endParaRPr lang="fr-FR" sz="2000" dirty="0" smtClean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Le Chambon de Bavas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La Chapelle sous Aubenas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Les </a:t>
            </a:r>
            <a:r>
              <a:rPr lang="fr-FR" sz="2000" dirty="0" err="1" smtClean="0">
                <a:solidFill>
                  <a:srgbClr val="000000"/>
                </a:solidFill>
              </a:rPr>
              <a:t>Assions</a:t>
            </a:r>
            <a:endParaRPr lang="fr-FR" sz="2000" dirty="0" smtClean="0">
              <a:solidFill>
                <a:srgbClr val="000000"/>
              </a:solidFill>
            </a:endParaRPr>
          </a:p>
          <a:p>
            <a:r>
              <a:rPr lang="fr-FR" sz="2000" dirty="0" err="1" smtClean="0">
                <a:solidFill>
                  <a:srgbClr val="000000"/>
                </a:solidFill>
              </a:rPr>
              <a:t>Ardoix</a:t>
            </a:r>
            <a:endParaRPr lang="fr-FR" sz="2000" dirty="0" smtClean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Joyeuse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Saint Jean de </a:t>
            </a:r>
            <a:r>
              <a:rPr lang="fr-FR" sz="2000" dirty="0" err="1" smtClean="0">
                <a:solidFill>
                  <a:srgbClr val="000000"/>
                </a:solidFill>
              </a:rPr>
              <a:t>Pourcharesse</a:t>
            </a:r>
            <a:endParaRPr lang="fr-FR" sz="2000" dirty="0" smtClean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052677" y="2383346"/>
            <a:ext cx="23046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Prunet</a:t>
            </a:r>
            <a:endParaRPr lang="fr-FR" dirty="0" smtClean="0"/>
          </a:p>
          <a:p>
            <a:r>
              <a:rPr lang="fr-FR" dirty="0" smtClean="0"/>
              <a:t>La </a:t>
            </a:r>
            <a:r>
              <a:rPr lang="fr-FR" dirty="0" err="1" smtClean="0"/>
              <a:t>Gorce</a:t>
            </a:r>
            <a:endParaRPr lang="fr-FR" dirty="0" smtClean="0"/>
          </a:p>
          <a:p>
            <a:r>
              <a:rPr lang="fr-FR" dirty="0" err="1" smtClean="0"/>
              <a:t>Brogieux</a:t>
            </a:r>
            <a:endParaRPr lang="fr-FR" dirty="0" smtClean="0"/>
          </a:p>
          <a:p>
            <a:r>
              <a:rPr lang="fr-FR" dirty="0" smtClean="0"/>
              <a:t>Saint Maurice d’</a:t>
            </a:r>
            <a:r>
              <a:rPr lang="fr-FR" dirty="0" err="1" smtClean="0"/>
              <a:t>Ibie</a:t>
            </a:r>
            <a:endParaRPr lang="fr-FR" dirty="0" smtClean="0"/>
          </a:p>
          <a:p>
            <a:r>
              <a:rPr lang="fr-FR" dirty="0" err="1" smtClean="0"/>
              <a:t>Vagnas</a:t>
            </a:r>
            <a:endParaRPr lang="fr-FR" dirty="0" smtClean="0"/>
          </a:p>
          <a:p>
            <a:r>
              <a:rPr lang="fr-FR" dirty="0" err="1" smtClean="0"/>
              <a:t>Vesseaux</a:t>
            </a:r>
            <a:endParaRPr lang="fr-FR" dirty="0" smtClean="0"/>
          </a:p>
          <a:p>
            <a:r>
              <a:rPr lang="fr-FR" dirty="0" err="1" smtClean="0"/>
              <a:t>Meyras</a:t>
            </a:r>
            <a:endParaRPr lang="fr-FR" dirty="0" smtClean="0"/>
          </a:p>
          <a:p>
            <a:r>
              <a:rPr lang="fr-FR" dirty="0" err="1" smtClean="0"/>
              <a:t>Echarasson</a:t>
            </a:r>
            <a:endParaRPr lang="fr-FR" dirty="0" smtClean="0"/>
          </a:p>
          <a:p>
            <a:r>
              <a:rPr lang="fr-FR" dirty="0" smtClean="0"/>
              <a:t>Rochemaure</a:t>
            </a:r>
          </a:p>
          <a:p>
            <a:r>
              <a:rPr lang="fr-FR" dirty="0" err="1" smtClean="0"/>
              <a:t>Creyseilles</a:t>
            </a:r>
            <a:endParaRPr lang="fr-FR" dirty="0" smtClean="0"/>
          </a:p>
          <a:p>
            <a:r>
              <a:rPr lang="fr-FR" dirty="0" err="1" smtClean="0"/>
              <a:t>Beauvene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Image 4" descr="IMG_633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2" t="27208" r="20960" b="20435"/>
          <a:stretch/>
        </p:blipFill>
        <p:spPr>
          <a:xfrm>
            <a:off x="6344765" y="4876451"/>
            <a:ext cx="2544472" cy="1771329"/>
          </a:xfrm>
          <a:prstGeom prst="rect">
            <a:avLst/>
          </a:prstGeom>
        </p:spPr>
      </p:pic>
      <p:pic>
        <p:nvPicPr>
          <p:cNvPr id="6" name="Image 5" descr="IMG_16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4" t="24307" r="26275" b="33014"/>
          <a:stretch/>
        </p:blipFill>
        <p:spPr>
          <a:xfrm>
            <a:off x="6357294" y="3024654"/>
            <a:ext cx="2531943" cy="1772613"/>
          </a:xfrm>
          <a:prstGeom prst="rect">
            <a:avLst/>
          </a:prstGeom>
        </p:spPr>
      </p:pic>
      <p:pic>
        <p:nvPicPr>
          <p:cNvPr id="7" name="Image 6" descr="P109032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2345" r="5873" b="6032"/>
          <a:stretch/>
        </p:blipFill>
        <p:spPr>
          <a:xfrm>
            <a:off x="6344765" y="1124421"/>
            <a:ext cx="2544472" cy="1839082"/>
          </a:xfrm>
          <a:prstGeom prst="rect">
            <a:avLst/>
          </a:prstGeom>
        </p:spPr>
      </p:pic>
      <p:pic>
        <p:nvPicPr>
          <p:cNvPr id="9" name="Image 8" descr="mp_ardech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27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80075" y="1339592"/>
            <a:ext cx="840323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>
                <a:solidFill>
                  <a:srgbClr val="000000"/>
                </a:solidFill>
              </a:rPr>
              <a:t>Activités de juin 2017 à juin 2018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Participation à des activités </a:t>
            </a:r>
            <a:r>
              <a:rPr lang="fr-FR" sz="2400" dirty="0" smtClean="0">
                <a:solidFill>
                  <a:srgbClr val="000000"/>
                </a:solidFill>
              </a:rPr>
              <a:t>locales, </a:t>
            </a:r>
            <a:r>
              <a:rPr lang="fr-FR" sz="2400" dirty="0" err="1" smtClean="0">
                <a:solidFill>
                  <a:srgbClr val="000000"/>
                </a:solidFill>
              </a:rPr>
              <a:t>MPd’A</a:t>
            </a:r>
            <a:r>
              <a:rPr lang="fr-FR" sz="2400" dirty="0" smtClean="0">
                <a:solidFill>
                  <a:srgbClr val="000000"/>
                </a:solidFill>
              </a:rPr>
              <a:t> est:</a:t>
            </a:r>
            <a:endParaRPr lang="fr-FR" sz="2400" dirty="0" smtClean="0">
              <a:solidFill>
                <a:srgbClr val="000000"/>
              </a:solidFill>
            </a:endParaRPr>
          </a:p>
          <a:p>
            <a:endParaRPr lang="fr-FR" sz="2400" dirty="0" smtClean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	</a:t>
            </a:r>
            <a:r>
              <a:rPr lang="fr-FR" sz="2000" dirty="0" smtClean="0">
                <a:solidFill>
                  <a:srgbClr val="000000"/>
                </a:solidFill>
              </a:rPr>
              <a:t>Membre du </a:t>
            </a:r>
            <a:r>
              <a:rPr lang="fr-FR" sz="2000" dirty="0">
                <a:solidFill>
                  <a:srgbClr val="000000"/>
                </a:solidFill>
              </a:rPr>
              <a:t>comité technique du </a:t>
            </a:r>
            <a:r>
              <a:rPr lang="fr-FR" sz="2000" dirty="0" smtClean="0">
                <a:solidFill>
                  <a:srgbClr val="000000"/>
                </a:solidFill>
              </a:rPr>
              <a:t>Fond </a:t>
            </a:r>
            <a:r>
              <a:rPr lang="fr-FR" sz="2000" dirty="0">
                <a:solidFill>
                  <a:srgbClr val="000000"/>
                </a:solidFill>
              </a:rPr>
              <a:t>Innovant </a:t>
            </a:r>
            <a:r>
              <a:rPr lang="fr-FR" sz="2000" dirty="0" smtClean="0">
                <a:solidFill>
                  <a:srgbClr val="000000"/>
                </a:solidFill>
              </a:rPr>
              <a:t>pour le Patrimoine Ardéchois (FIPA</a:t>
            </a:r>
            <a:r>
              <a:rPr lang="fr-FR" sz="2000" dirty="0" smtClean="0">
                <a:solidFill>
                  <a:srgbClr val="000000"/>
                </a:solidFill>
              </a:rPr>
              <a:t>)</a:t>
            </a:r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	Administrateur au </a:t>
            </a:r>
            <a:r>
              <a:rPr lang="fr-FR" sz="2000" dirty="0">
                <a:solidFill>
                  <a:srgbClr val="000000"/>
                </a:solidFill>
              </a:rPr>
              <a:t>CA de la </a:t>
            </a:r>
            <a:r>
              <a:rPr lang="fr-FR" sz="2000" dirty="0" smtClean="0">
                <a:solidFill>
                  <a:srgbClr val="000000"/>
                </a:solidFill>
              </a:rPr>
              <a:t>Société de Sauvegarde </a:t>
            </a:r>
            <a:r>
              <a:rPr lang="fr-FR" sz="2000" dirty="0">
                <a:solidFill>
                  <a:srgbClr val="000000"/>
                </a:solidFill>
              </a:rPr>
              <a:t>des </a:t>
            </a:r>
            <a:r>
              <a:rPr lang="fr-FR" sz="2000" dirty="0" smtClean="0">
                <a:solidFill>
                  <a:srgbClr val="000000"/>
                </a:solidFill>
              </a:rPr>
              <a:t>Monuments </a:t>
            </a:r>
            <a:r>
              <a:rPr lang="fr-FR" sz="2000" dirty="0">
                <a:solidFill>
                  <a:srgbClr val="000000"/>
                </a:solidFill>
              </a:rPr>
              <a:t>Anciens </a:t>
            </a:r>
            <a:r>
              <a:rPr lang="fr-FR" sz="2000" dirty="0" smtClean="0">
                <a:solidFill>
                  <a:srgbClr val="000000"/>
                </a:solidFill>
              </a:rPr>
              <a:t>de </a:t>
            </a:r>
            <a:r>
              <a:rPr lang="fr-FR" sz="2000" dirty="0" smtClean="0">
                <a:solidFill>
                  <a:srgbClr val="000000"/>
                </a:solidFill>
              </a:rPr>
              <a:t>l’Ardèche</a:t>
            </a:r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	Membre de la Commission Régionale du Patrimoine et de l’Architecture (2</a:t>
            </a:r>
            <a:r>
              <a:rPr lang="fr-FR" sz="2000" baseline="30000" dirty="0" smtClean="0">
                <a:solidFill>
                  <a:srgbClr val="000000"/>
                </a:solidFill>
              </a:rPr>
              <a:t>ème</a:t>
            </a:r>
            <a:r>
              <a:rPr lang="fr-FR" sz="2000" dirty="0" smtClean="0">
                <a:solidFill>
                  <a:srgbClr val="000000"/>
                </a:solidFill>
              </a:rPr>
              <a:t> collège, recours contre les ABF)</a:t>
            </a: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	Membre du Jury du concours de Patrimoine </a:t>
            </a:r>
            <a:r>
              <a:rPr lang="fr-FR" sz="2000" dirty="0" err="1" smtClean="0">
                <a:solidFill>
                  <a:srgbClr val="000000"/>
                </a:solidFill>
              </a:rPr>
              <a:t>Aurhalpin</a:t>
            </a:r>
            <a:r>
              <a:rPr lang="fr-FR" sz="20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	Membre du comité technique Rhône Alpes de la Fondation du Patrimoine.</a:t>
            </a: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	</a:t>
            </a:r>
            <a:r>
              <a:rPr lang="fr-FR" sz="2000" dirty="0" smtClean="0">
                <a:solidFill>
                  <a:srgbClr val="000000"/>
                </a:solidFill>
              </a:rPr>
              <a:t>Participant </a:t>
            </a:r>
            <a:r>
              <a:rPr lang="fr-FR" sz="2000" dirty="0" smtClean="0">
                <a:solidFill>
                  <a:srgbClr val="000000"/>
                </a:solidFill>
              </a:rPr>
              <a:t>à l’étude « </a:t>
            </a:r>
            <a:r>
              <a:rPr lang="fr-FR" sz="2000" dirty="0" err="1" smtClean="0">
                <a:solidFill>
                  <a:srgbClr val="000000"/>
                </a:solidFill>
              </a:rPr>
              <a:t>Villab</a:t>
            </a:r>
            <a:r>
              <a:rPr lang="fr-FR" sz="2000" dirty="0" smtClean="0">
                <a:solidFill>
                  <a:srgbClr val="000000"/>
                </a:solidFill>
              </a:rPr>
              <a:t> » du CAUE sur les cités de caractère.</a:t>
            </a:r>
          </a:p>
        </p:txBody>
      </p:sp>
      <p:pic>
        <p:nvPicPr>
          <p:cNvPr id="5" name="Image 4" descr="mp_arde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2" y="206091"/>
            <a:ext cx="1771577" cy="87381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78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24196</TotalTime>
  <Words>1011</Words>
  <Application>Microsoft Macintosh PowerPoint</Application>
  <PresentationFormat>Présentation à l'écran (4:3)</PresentationFormat>
  <Paragraphs>361</Paragraphs>
  <Slides>32</Slides>
  <Notes>12</Notes>
  <HiddenSlides>1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bernard leborne</dc:creator>
  <cp:lastModifiedBy>bernard leborne</cp:lastModifiedBy>
  <cp:revision>140</cp:revision>
  <cp:lastPrinted>2015-07-03T15:54:06Z</cp:lastPrinted>
  <dcterms:created xsi:type="dcterms:W3CDTF">2015-06-25T08:26:29Z</dcterms:created>
  <dcterms:modified xsi:type="dcterms:W3CDTF">2018-06-29T17:45:21Z</dcterms:modified>
</cp:coreProperties>
</file>