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9" r:id="rId3"/>
    <p:sldId id="378" r:id="rId4"/>
    <p:sldId id="371" r:id="rId5"/>
    <p:sldId id="372" r:id="rId6"/>
    <p:sldId id="367" r:id="rId7"/>
    <p:sldId id="375" r:id="rId8"/>
    <p:sldId id="374" r:id="rId9"/>
    <p:sldId id="368" r:id="rId10"/>
    <p:sldId id="369" r:id="rId11"/>
    <p:sldId id="326" r:id="rId12"/>
    <p:sldId id="354" r:id="rId13"/>
    <p:sldId id="265" r:id="rId14"/>
    <p:sldId id="266" r:id="rId15"/>
    <p:sldId id="330" r:id="rId16"/>
    <p:sldId id="269" r:id="rId17"/>
    <p:sldId id="317" r:id="rId18"/>
    <p:sldId id="289" r:id="rId19"/>
    <p:sldId id="286" r:id="rId20"/>
    <p:sldId id="287" r:id="rId21"/>
    <p:sldId id="299" r:id="rId22"/>
    <p:sldId id="290" r:id="rId23"/>
    <p:sldId id="373" r:id="rId24"/>
    <p:sldId id="355" r:id="rId25"/>
    <p:sldId id="377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5" r:id="rId35"/>
    <p:sldId id="366" r:id="rId36"/>
    <p:sldId id="316" r:id="rId3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468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30" autoAdjust="0"/>
  </p:normalViewPr>
  <p:slideViewPr>
    <p:cSldViewPr snapToGrid="0" snapToObjects="1">
      <p:cViewPr>
        <p:scale>
          <a:sx n="81" d="100"/>
          <a:sy n="81" d="100"/>
        </p:scale>
        <p:origin x="-1552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F7439-7A4A-5E41-8DCB-62FFA05E4B16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592D1-8EC4-0548-966F-9B97527E47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193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5F62F-4EFC-BD4B-8B6C-3D0814884970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3CFF8-5036-EA40-AF5A-835CF317BC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09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604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35AF23-56E8-8648-B631-B6AB5406E1CD}" type="slidenum">
              <a:rPr lang="fr-FR" sz="1200">
                <a:latin typeface="Calibri" charset="0"/>
              </a:rPr>
              <a:pPr eaLnBrk="1" hangingPunct="1"/>
              <a:t>18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39939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40963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Ag en régions </a:t>
            </a:r>
          </a:p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cahier des territoires</a:t>
            </a:r>
          </a:p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45059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Ag en régions </a:t>
            </a:r>
          </a:p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cahier des territoires</a:t>
            </a:r>
          </a:p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46083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Ag en régions </a:t>
            </a:r>
          </a:p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cahier des territoires</a:t>
            </a:r>
          </a:p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4813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Times New Roman" charset="0"/>
              </a:rPr>
              <a:t>A revoir B Leborne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52227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624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B5C908-89E9-3D4C-9831-3BCD2E8E0257}" type="slidenum">
              <a:rPr lang="fr-FR" sz="1200">
                <a:latin typeface="Calibri" charset="0"/>
              </a:rPr>
              <a:pPr eaLnBrk="1" hangingPunct="1"/>
              <a:t>36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542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EB0B91-BE0C-4A4E-98CB-A1D8EF8AAE05}" type="slidenum">
              <a:rPr lang="fr-FR" sz="1200">
                <a:latin typeface="Calibri" charset="0"/>
              </a:rPr>
              <a:pPr eaLnBrk="1" hangingPunct="1"/>
              <a:t>19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563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87FAFE-E1FA-1149-9A8A-8B7A5D2739EA}" type="slidenum">
              <a:rPr lang="fr-FR" sz="1200">
                <a:latin typeface="Calibri" charset="0"/>
              </a:rPr>
              <a:pPr eaLnBrk="1" hangingPunct="1"/>
              <a:t>20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604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35AF23-56E8-8648-B631-B6AB5406E1CD}" type="slidenum">
              <a:rPr lang="fr-FR" sz="1200">
                <a:latin typeface="Calibri" charset="0"/>
              </a:rPr>
              <a:pPr eaLnBrk="1" hangingPunct="1"/>
              <a:t>21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624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B5C908-89E9-3D4C-9831-3BCD2E8E0257}" type="slidenum">
              <a:rPr lang="fr-FR" sz="1200">
                <a:latin typeface="Calibri" charset="0"/>
              </a:rPr>
              <a:pPr eaLnBrk="1" hangingPunct="1"/>
              <a:t>22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624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B5C908-89E9-3D4C-9831-3BCD2E8E0257}" type="slidenum">
              <a:rPr lang="fr-FR" sz="1200">
                <a:latin typeface="Calibri" charset="0"/>
              </a:rPr>
              <a:pPr eaLnBrk="1" hangingPunct="1"/>
              <a:t>23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3789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Ag en régions </a:t>
            </a:r>
          </a:p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cahier des territoires</a:t>
            </a:r>
          </a:p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3789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Ag en régions </a:t>
            </a:r>
          </a:p>
          <a:p>
            <a:pPr eaLnBrk="1">
              <a:spcBef>
                <a:spcPct val="0"/>
              </a:spcBef>
            </a:pPr>
            <a:r>
              <a:rPr>
                <a:solidFill>
                  <a:srgbClr val="000000"/>
                </a:solidFill>
                <a:latin typeface="Arial" charset="0"/>
                <a:ea typeface="Microsoft YaHei" charset="0"/>
                <a:cs typeface="Mangal" charset="0"/>
              </a:rPr>
              <a:t>+ cahier des territoires</a:t>
            </a:r>
          </a:p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38915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  <a:ea typeface="Microsoft YaHei" charset="0"/>
              <a:cs typeface="Mang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328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85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78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1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31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94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09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90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43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15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69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198F9-F708-ED40-BE93-2ED811F26881}" type="datetimeFigureOut">
              <a:rPr lang="fr-FR" smtClean="0"/>
              <a:t>19/06/17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4228E-336A-C345-9EDE-63425FF2EB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70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5745720" y="5176152"/>
            <a:ext cx="31215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/>
              <a:t>Assemblée générale </a:t>
            </a:r>
          </a:p>
          <a:p>
            <a:pPr algn="ctr"/>
            <a:r>
              <a:rPr lang="fr-FR" sz="2800" dirty="0"/>
              <a:t>d</a:t>
            </a:r>
            <a:r>
              <a:rPr lang="fr-FR" sz="2800" dirty="0" smtClean="0"/>
              <a:t>u 24 juin 2017</a:t>
            </a:r>
          </a:p>
          <a:p>
            <a:pPr algn="ctr"/>
            <a:r>
              <a:rPr lang="fr-FR" sz="2800" dirty="0" err="1" smtClean="0"/>
              <a:t>Hautsegur</a:t>
            </a:r>
            <a:endParaRPr lang="fr-FR" sz="28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358510" y="1614112"/>
            <a:ext cx="5144351" cy="2823302"/>
            <a:chOff x="546643" y="2831607"/>
            <a:chExt cx="3853190" cy="2080824"/>
          </a:xfrm>
        </p:grpSpPr>
        <p:pic>
          <p:nvPicPr>
            <p:cNvPr id="2" name="Image 1" descr="logo_mpf_ardeche_377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54"/>
            <a:stretch/>
          </p:blipFill>
          <p:spPr>
            <a:xfrm>
              <a:off x="546643" y="2831607"/>
              <a:ext cx="3853190" cy="1543088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972013" y="4327655"/>
              <a:ext cx="266541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Délégation de </a:t>
              </a:r>
            </a:p>
            <a:p>
              <a:r>
                <a:rPr lang="fr-FR" sz="1600" dirty="0" smtClean="0"/>
                <a:t>Maisons Paysannes de France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68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2487" y="1077025"/>
            <a:ext cx="7815651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Activités </a:t>
            </a:r>
            <a:r>
              <a:rPr lang="fr-FR" sz="2400" u="sng" dirty="0" smtClean="0"/>
              <a:t>de juin 2016 à juin 2017</a:t>
            </a:r>
          </a:p>
          <a:p>
            <a:endParaRPr lang="fr-FR" sz="2400" dirty="0"/>
          </a:p>
          <a:p>
            <a:r>
              <a:rPr lang="fr-FR" sz="2400" dirty="0" smtClean="0"/>
              <a:t>R</a:t>
            </a:r>
            <a:r>
              <a:rPr lang="fr-FR" sz="2400" dirty="0" smtClean="0"/>
              <a:t>ôles attribués à </a:t>
            </a:r>
            <a:r>
              <a:rPr lang="fr-FR" sz="2400" dirty="0" err="1" smtClean="0"/>
              <a:t>MPd’A</a:t>
            </a:r>
            <a:endParaRPr lang="fr-FR" sz="2400" dirty="0" smtClean="0"/>
          </a:p>
          <a:p>
            <a:r>
              <a:rPr lang="fr-FR" sz="2400" dirty="0" smtClean="0"/>
              <a:t>	Membre du </a:t>
            </a:r>
            <a:r>
              <a:rPr lang="fr-FR" sz="2400" dirty="0"/>
              <a:t>comité technique du fond Innovant du </a:t>
            </a:r>
            <a:r>
              <a:rPr lang="fr-FR" sz="2400" dirty="0" smtClean="0"/>
              <a:t>	Département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 smtClean="0"/>
              <a:t>Participation aux travaux de:</a:t>
            </a:r>
          </a:p>
          <a:p>
            <a:r>
              <a:rPr lang="fr-FR" sz="2400" dirty="0" smtClean="0"/>
              <a:t>	</a:t>
            </a:r>
            <a:r>
              <a:rPr lang="fr-FR" sz="2400" dirty="0" err="1" smtClean="0"/>
              <a:t>Liger</a:t>
            </a:r>
            <a:r>
              <a:rPr lang="fr-FR" sz="2400" dirty="0" smtClean="0"/>
              <a:t> pour la muséographie de </a:t>
            </a:r>
            <a:r>
              <a:rPr lang="fr-FR" sz="2400" dirty="0" err="1" smtClean="0"/>
              <a:t>Clastre</a:t>
            </a:r>
            <a:endParaRPr lang="fr-FR" sz="2400" dirty="0" smtClean="0"/>
          </a:p>
          <a:p>
            <a:r>
              <a:rPr lang="fr-FR" sz="2400" dirty="0" smtClean="0"/>
              <a:t>	Aux </a:t>
            </a:r>
            <a:r>
              <a:rPr lang="fr-FR" sz="2400" dirty="0"/>
              <a:t>CA de la sauvegarde des monuments Anciens </a:t>
            </a:r>
          </a:p>
          <a:p>
            <a:endParaRPr lang="fr-FR" sz="2400" dirty="0"/>
          </a:p>
          <a:p>
            <a:r>
              <a:rPr lang="fr-FR" sz="2400" dirty="0" smtClean="0"/>
              <a:t>Représentation de </a:t>
            </a:r>
            <a:r>
              <a:rPr lang="fr-FR" sz="2400" dirty="0" err="1" smtClean="0"/>
              <a:t>MPd’A</a:t>
            </a:r>
            <a:endParaRPr lang="fr-FR" sz="2400" dirty="0" smtClean="0"/>
          </a:p>
          <a:p>
            <a:r>
              <a:rPr lang="fr-FR" sz="2400" dirty="0" smtClean="0"/>
              <a:t>	A la journée des ardéchois à paris le 4 ao</a:t>
            </a:r>
            <a:r>
              <a:rPr lang="fr-FR" sz="2400" dirty="0" smtClean="0"/>
              <a:t>ût</a:t>
            </a:r>
          </a:p>
          <a:p>
            <a:r>
              <a:rPr lang="fr-FR" sz="2400" dirty="0" smtClean="0"/>
              <a:t>	A l’assemblée générale des artisans de la pierre sèche</a:t>
            </a:r>
          </a:p>
          <a:p>
            <a:r>
              <a:rPr lang="fr-FR" sz="2400" dirty="0" smtClean="0"/>
              <a:t>	A la conférence au CAUE sur l’abandon des centres villes</a:t>
            </a:r>
            <a:endParaRPr lang="fr-FR" sz="2400" dirty="0" smtClean="0"/>
          </a:p>
          <a:p>
            <a:endParaRPr lang="fr-FR" sz="2400" dirty="0" smtClean="0"/>
          </a:p>
          <a:p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278678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26943" y="1077025"/>
            <a:ext cx="793384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Projets 2017-2018</a:t>
            </a:r>
            <a:endParaRPr lang="fr-FR" sz="2400" dirty="0"/>
          </a:p>
          <a:p>
            <a:endParaRPr lang="fr-FR" dirty="0"/>
          </a:p>
          <a:p>
            <a:r>
              <a:rPr lang="fr-FR" dirty="0" smtClean="0"/>
              <a:t>	</a:t>
            </a:r>
            <a:endParaRPr lang="fr-FR" dirty="0"/>
          </a:p>
          <a:p>
            <a:r>
              <a:rPr lang="fr-FR" sz="2000" b="1" dirty="0" smtClean="0"/>
              <a:t>Conférences</a:t>
            </a:r>
          </a:p>
          <a:p>
            <a:endParaRPr lang="fr-FR" sz="2000" dirty="0"/>
          </a:p>
          <a:p>
            <a:r>
              <a:rPr lang="fr-FR" sz="2000" dirty="0" smtClean="0"/>
              <a:t>Pour la Sauvegarde des monuments anciens le 20 septembre à St Vincent de Barres</a:t>
            </a:r>
          </a:p>
          <a:p>
            <a:endParaRPr lang="fr-FR" sz="2000" dirty="0"/>
          </a:p>
          <a:p>
            <a:r>
              <a:rPr lang="fr-FR" sz="2000" b="1" dirty="0" smtClean="0"/>
              <a:t>Université populaire des </a:t>
            </a:r>
            <a:r>
              <a:rPr lang="fr-FR" sz="2000" b="1" dirty="0" err="1" smtClean="0"/>
              <a:t>Ollières</a:t>
            </a:r>
            <a:endParaRPr lang="fr-FR" sz="2000" b="1" dirty="0" smtClean="0"/>
          </a:p>
          <a:p>
            <a:endParaRPr lang="fr-FR" sz="2000" b="1" dirty="0"/>
          </a:p>
          <a:p>
            <a:r>
              <a:rPr lang="fr-FR" sz="2000" dirty="0" smtClean="0"/>
              <a:t>Atelier pierre sèche</a:t>
            </a:r>
          </a:p>
          <a:p>
            <a:r>
              <a:rPr lang="fr-FR" sz="2000" dirty="0" smtClean="0"/>
              <a:t>Conférence et expo Carlat</a:t>
            </a:r>
          </a:p>
          <a:p>
            <a:r>
              <a:rPr lang="fr-FR" sz="2000" dirty="0" smtClean="0"/>
              <a:t>Atelier enduits de chaux</a:t>
            </a:r>
          </a:p>
          <a:p>
            <a:endParaRPr lang="fr-FR" sz="2000" dirty="0"/>
          </a:p>
          <a:p>
            <a:r>
              <a:rPr lang="fr-FR" sz="2000" b="1" dirty="0" smtClean="0"/>
              <a:t>Sortie à prévoir, idées???</a:t>
            </a:r>
          </a:p>
          <a:p>
            <a:endParaRPr lang="fr-FR" sz="2000" b="1" dirty="0"/>
          </a:p>
          <a:p>
            <a:r>
              <a:rPr lang="fr-FR" sz="2000" b="1" dirty="0" smtClean="0"/>
              <a:t>Journée d’initiation chaux, chaux chanvre à prévoir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6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9559" y="916275"/>
            <a:ext cx="791006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Planning de circulation de l’exposition</a:t>
            </a:r>
            <a:endParaRPr lang="fr-FR" sz="2400" b="1" dirty="0" smtClean="0"/>
          </a:p>
          <a:p>
            <a:endParaRPr lang="fr-FR" sz="2400" b="1" dirty="0" smtClean="0"/>
          </a:p>
          <a:p>
            <a:r>
              <a:rPr lang="fr-FR" b="1" dirty="0" smtClean="0"/>
              <a:t>Les Vans 				du 3 mai au 17 juin</a:t>
            </a:r>
            <a:r>
              <a:rPr lang="fr-FR" b="1" dirty="0"/>
              <a:t>	</a:t>
            </a:r>
            <a:r>
              <a:rPr lang="fr-FR" b="1" dirty="0" smtClean="0"/>
              <a:t>, soirée conférence le 20 mai</a:t>
            </a:r>
          </a:p>
          <a:p>
            <a:endParaRPr lang="fr-FR" b="1" dirty="0"/>
          </a:p>
          <a:p>
            <a:r>
              <a:rPr lang="fr-FR" b="1" dirty="0" err="1" smtClean="0"/>
              <a:t>Albon</a:t>
            </a:r>
            <a:r>
              <a:rPr lang="fr-FR" b="1" dirty="0" smtClean="0"/>
              <a:t> d’Ardèche		du 15 au 30 juin</a:t>
            </a:r>
          </a:p>
          <a:p>
            <a:endParaRPr lang="fr-FR" b="1" dirty="0"/>
          </a:p>
          <a:p>
            <a:r>
              <a:rPr lang="fr-FR" b="1" dirty="0" smtClean="0"/>
              <a:t>Ferme de la Besse 	 	du 2 au 15 ao</a:t>
            </a:r>
            <a:r>
              <a:rPr lang="fr-FR" b="1" dirty="0" smtClean="0"/>
              <a:t>ût</a:t>
            </a:r>
            <a:r>
              <a:rPr lang="fr-FR" b="1" dirty="0" smtClean="0"/>
              <a:t>	</a:t>
            </a:r>
          </a:p>
          <a:p>
            <a:endParaRPr lang="fr-FR" b="1" dirty="0"/>
          </a:p>
          <a:p>
            <a:r>
              <a:rPr lang="fr-FR" b="1" dirty="0" smtClean="0"/>
              <a:t>Saint Montan			</a:t>
            </a:r>
            <a:r>
              <a:rPr lang="fr-FR" b="1" dirty="0"/>
              <a:t>d</a:t>
            </a:r>
            <a:r>
              <a:rPr lang="fr-FR" b="1" dirty="0" smtClean="0"/>
              <a:t>u 18 au 28 ao</a:t>
            </a:r>
            <a:r>
              <a:rPr lang="fr-FR" b="1" dirty="0" smtClean="0"/>
              <a:t>ût</a:t>
            </a:r>
          </a:p>
          <a:p>
            <a:endParaRPr lang="fr-FR" b="1" dirty="0"/>
          </a:p>
          <a:p>
            <a:r>
              <a:rPr lang="fr-FR" b="1" dirty="0" smtClean="0"/>
              <a:t>Château </a:t>
            </a:r>
            <a:r>
              <a:rPr lang="fr-FR" b="1" dirty="0" err="1" smtClean="0"/>
              <a:t>Hautsegur</a:t>
            </a:r>
            <a:r>
              <a:rPr lang="fr-FR" b="1" dirty="0" smtClean="0"/>
              <a:t>	</a:t>
            </a:r>
            <a:r>
              <a:rPr lang="fr-FR" b="1" dirty="0" smtClean="0"/>
              <a:t>	du 15 au 30 octobre</a:t>
            </a:r>
          </a:p>
          <a:p>
            <a:endParaRPr lang="fr-FR" b="1" dirty="0"/>
          </a:p>
          <a:p>
            <a:r>
              <a:rPr lang="fr-FR" b="1" dirty="0" smtClean="0"/>
              <a:t>Saint Laurent du Pape	du 10 novembre au 31 décembre</a:t>
            </a:r>
          </a:p>
          <a:p>
            <a:endParaRPr lang="fr-FR" b="1" dirty="0"/>
          </a:p>
          <a:p>
            <a:r>
              <a:rPr lang="fr-FR" b="1" dirty="0" smtClean="0"/>
              <a:t>Les </a:t>
            </a:r>
            <a:r>
              <a:rPr lang="fr-FR" b="1" dirty="0" err="1" smtClean="0"/>
              <a:t>Ollières</a:t>
            </a:r>
            <a:r>
              <a:rPr lang="fr-FR" b="1" dirty="0" smtClean="0"/>
              <a:t>			du 2 au 4 février</a:t>
            </a:r>
          </a:p>
          <a:p>
            <a:endParaRPr lang="fr-FR" b="1" dirty="0"/>
          </a:p>
          <a:p>
            <a:r>
              <a:rPr lang="fr-FR" b="1" dirty="0" smtClean="0"/>
              <a:t>D’autres lieux en cours de discussion. </a:t>
            </a:r>
            <a:r>
              <a:rPr lang="fr-FR" b="1" dirty="0" err="1" smtClean="0"/>
              <a:t>Ardoix</a:t>
            </a:r>
            <a:r>
              <a:rPr lang="fr-FR" b="1" dirty="0" smtClean="0"/>
              <a:t>, </a:t>
            </a:r>
            <a:r>
              <a:rPr lang="fr-FR" b="1" dirty="0" err="1" smtClean="0"/>
              <a:t>Vesseaux</a:t>
            </a:r>
            <a:r>
              <a:rPr lang="fr-FR" b="1" dirty="0" smtClean="0"/>
              <a:t>, Annonay</a:t>
            </a:r>
            <a:endParaRPr lang="fr-FR" b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228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9559" y="1350301"/>
            <a:ext cx="7202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76264" y="1735026"/>
            <a:ext cx="8346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Evolution des adhésions:</a:t>
            </a:r>
          </a:p>
          <a:p>
            <a:endParaRPr lang="fr-FR" sz="2000" dirty="0" smtClean="0"/>
          </a:p>
          <a:p>
            <a:r>
              <a:rPr lang="fr-FR" sz="2000" dirty="0" smtClean="0"/>
              <a:t>2008    2009    2010    2011    2012    2013    2014    2015    </a:t>
            </a:r>
            <a:r>
              <a:rPr lang="fr-FR" sz="2000" dirty="0" smtClean="0"/>
              <a:t>2016   2017(15/06)</a:t>
            </a:r>
            <a:endParaRPr lang="fr-FR" sz="2000" dirty="0" smtClean="0"/>
          </a:p>
          <a:p>
            <a:r>
              <a:rPr lang="fr-FR" sz="2000" dirty="0" smtClean="0"/>
              <a:t>  49         41        43        44         41         37         50        70	</a:t>
            </a:r>
            <a:r>
              <a:rPr lang="fr-FR" sz="2000" dirty="0"/>
              <a:t> </a:t>
            </a:r>
            <a:r>
              <a:rPr lang="fr-FR" sz="2000" dirty="0" smtClean="0"/>
              <a:t>  </a:t>
            </a:r>
            <a:r>
              <a:rPr lang="fr-FR" sz="2000" dirty="0" smtClean="0"/>
              <a:t>77		79</a:t>
            </a:r>
          </a:p>
          <a:p>
            <a:endParaRPr lang="fr-FR" sz="2000" dirty="0"/>
          </a:p>
          <a:p>
            <a:endParaRPr lang="fr-FR" sz="2000" b="1" dirty="0" smtClean="0"/>
          </a:p>
          <a:p>
            <a:r>
              <a:rPr lang="fr-FR" sz="2000" b="1" dirty="0" smtClean="0"/>
              <a:t>L’union fait la force, mobilisez vos relations</a:t>
            </a:r>
            <a:r>
              <a:rPr lang="is-IS" sz="2000" b="1" dirty="0" smtClean="0"/>
              <a:t>…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17864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9559" y="787675"/>
            <a:ext cx="7910062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Situation financière</a:t>
            </a:r>
            <a:endParaRPr lang="fr-FR" dirty="0" smtClean="0"/>
          </a:p>
          <a:p>
            <a:r>
              <a:rPr lang="fr-FR" b="1" dirty="0" smtClean="0"/>
              <a:t>2016</a:t>
            </a:r>
            <a:endParaRPr lang="fr-FR" b="1" dirty="0"/>
          </a:p>
          <a:p>
            <a:r>
              <a:rPr lang="fr-FR" dirty="0" smtClean="0"/>
              <a:t>Adhésions, dons		</a:t>
            </a:r>
            <a:r>
              <a:rPr lang="fr-FR" dirty="0" smtClean="0"/>
              <a:t>  977,50</a:t>
            </a:r>
            <a:r>
              <a:rPr lang="fr-FR" dirty="0" smtClean="0"/>
              <a:t>			achats livres				</a:t>
            </a:r>
            <a:r>
              <a:rPr lang="fr-FR" dirty="0" smtClean="0"/>
              <a:t>337,00</a:t>
            </a:r>
            <a:endParaRPr lang="fr-FR" dirty="0" smtClean="0"/>
          </a:p>
          <a:p>
            <a:r>
              <a:rPr lang="fr-FR" dirty="0" smtClean="0"/>
              <a:t>stages				</a:t>
            </a:r>
            <a:r>
              <a:rPr lang="fr-FR" dirty="0" smtClean="0"/>
              <a:t>3330,00</a:t>
            </a:r>
            <a:r>
              <a:rPr lang="fr-FR" dirty="0" smtClean="0"/>
              <a:t>			coût des stages		       </a:t>
            </a:r>
            <a:r>
              <a:rPr lang="fr-FR" dirty="0" smtClean="0"/>
              <a:t>  615,95</a:t>
            </a:r>
            <a:endParaRPr lang="fr-FR" dirty="0" smtClean="0"/>
          </a:p>
          <a:p>
            <a:r>
              <a:rPr lang="fr-FR" dirty="0" smtClean="0"/>
              <a:t>Sorties				  </a:t>
            </a:r>
            <a:r>
              <a:rPr lang="fr-FR" dirty="0" smtClean="0"/>
              <a:t> 455,00</a:t>
            </a:r>
            <a:r>
              <a:rPr lang="fr-FR" dirty="0" smtClean="0"/>
              <a:t>			coût sorties				</a:t>
            </a:r>
            <a:r>
              <a:rPr lang="fr-FR" dirty="0" smtClean="0"/>
              <a:t>416,00</a:t>
            </a:r>
            <a:endParaRPr lang="fr-FR" dirty="0" smtClean="0"/>
          </a:p>
          <a:p>
            <a:r>
              <a:rPr lang="fr-FR" dirty="0" smtClean="0"/>
              <a:t>Produits financiers		    </a:t>
            </a:r>
            <a:r>
              <a:rPr lang="fr-FR" dirty="0"/>
              <a:t> </a:t>
            </a:r>
            <a:r>
              <a:rPr lang="fr-FR" dirty="0" smtClean="0"/>
              <a:t>  0,00</a:t>
            </a:r>
            <a:r>
              <a:rPr lang="fr-FR" dirty="0" smtClean="0"/>
              <a:t>			Associations amies			</a:t>
            </a:r>
            <a:r>
              <a:rPr lang="fr-FR" dirty="0" smtClean="0"/>
              <a:t>130,00</a:t>
            </a:r>
            <a:endParaRPr lang="fr-FR" dirty="0" smtClean="0"/>
          </a:p>
          <a:p>
            <a:r>
              <a:rPr lang="fr-FR" dirty="0" smtClean="0"/>
              <a:t>Vente livres		     	</a:t>
            </a:r>
            <a:r>
              <a:rPr lang="fr-FR" dirty="0" smtClean="0"/>
              <a:t>   410,00</a:t>
            </a:r>
            <a:r>
              <a:rPr lang="fr-FR" dirty="0" smtClean="0"/>
              <a:t>			</a:t>
            </a:r>
            <a:r>
              <a:rPr lang="fr-FR" dirty="0"/>
              <a:t>catalogues et imprimés		</a:t>
            </a:r>
            <a:r>
              <a:rPr lang="fr-FR" dirty="0" smtClean="0"/>
              <a:t>  86,00</a:t>
            </a:r>
            <a:endParaRPr lang="fr-FR" dirty="0" smtClean="0"/>
          </a:p>
          <a:p>
            <a:r>
              <a:rPr lang="fr-FR" dirty="0" smtClean="0"/>
              <a:t>									frais envois				  </a:t>
            </a:r>
            <a:r>
              <a:rPr lang="fr-FR" dirty="0" smtClean="0"/>
              <a:t>  8,40</a:t>
            </a:r>
            <a:endParaRPr lang="fr-FR" dirty="0" smtClean="0"/>
          </a:p>
          <a:p>
            <a:r>
              <a:rPr lang="fr-FR" dirty="0" smtClean="0"/>
              <a:t>					</a:t>
            </a:r>
            <a:r>
              <a:rPr lang="fr-FR" b="1" dirty="0" smtClean="0"/>
              <a:t>4718,00€</a:t>
            </a:r>
            <a:r>
              <a:rPr lang="fr-FR" b="1" dirty="0" smtClean="0"/>
              <a:t>								      </a:t>
            </a:r>
            <a:r>
              <a:rPr lang="fr-FR" b="1" dirty="0" smtClean="0"/>
              <a:t>1593,35€</a:t>
            </a:r>
          </a:p>
          <a:p>
            <a:r>
              <a:rPr lang="fr-FR" b="1" dirty="0"/>
              <a:t>	</a:t>
            </a:r>
            <a:r>
              <a:rPr lang="fr-FR" b="1" dirty="0" smtClean="0"/>
              <a:t>									résultat			      3124,65€</a:t>
            </a:r>
          </a:p>
          <a:p>
            <a:r>
              <a:rPr lang="fr-FR" b="1" dirty="0"/>
              <a:t>	</a:t>
            </a:r>
            <a:r>
              <a:rPr lang="fr-FR" b="1" dirty="0" smtClean="0"/>
              <a:t>									Trésorerie		      8450,28€</a:t>
            </a:r>
            <a:endParaRPr lang="fr-FR" b="1" dirty="0" smtClean="0"/>
          </a:p>
          <a:p>
            <a:r>
              <a:rPr lang="fr-FR" b="1" dirty="0" smtClean="0"/>
              <a:t>2017 </a:t>
            </a:r>
            <a:r>
              <a:rPr lang="fr-FR" b="1" dirty="0" smtClean="0"/>
              <a:t>(6 mois, </a:t>
            </a:r>
            <a:r>
              <a:rPr lang="fr-FR" b="1" dirty="0" smtClean="0"/>
              <a:t>évaluation à </a:t>
            </a:r>
            <a:r>
              <a:rPr lang="fr-FR" b="1" dirty="0" smtClean="0"/>
              <a:t>fin juin)</a:t>
            </a:r>
          </a:p>
          <a:p>
            <a:r>
              <a:rPr lang="fr-FR" dirty="0" smtClean="0"/>
              <a:t>Adhésions		 		</a:t>
            </a:r>
            <a:r>
              <a:rPr lang="fr-FR" dirty="0" smtClean="0"/>
              <a:t>  755,00</a:t>
            </a:r>
            <a:r>
              <a:rPr lang="fr-FR" dirty="0" smtClean="0"/>
              <a:t>		Associations amies			</a:t>
            </a:r>
            <a:r>
              <a:rPr lang="fr-FR" dirty="0"/>
              <a:t> </a:t>
            </a:r>
            <a:r>
              <a:rPr lang="fr-FR" dirty="0" smtClean="0"/>
              <a:t> 50</a:t>
            </a:r>
            <a:r>
              <a:rPr lang="fr-FR" dirty="0" smtClean="0"/>
              <a:t>,00</a:t>
            </a:r>
            <a:endParaRPr lang="fr-FR" dirty="0"/>
          </a:p>
          <a:p>
            <a:r>
              <a:rPr lang="fr-FR" dirty="0" smtClean="0"/>
              <a:t>Subventions 	</a:t>
            </a:r>
            <a:r>
              <a:rPr lang="fr-FR" dirty="0" smtClean="0"/>
              <a:t>		</a:t>
            </a:r>
            <a:r>
              <a:rPr lang="fr-FR" dirty="0"/>
              <a:t>	</a:t>
            </a:r>
            <a:r>
              <a:rPr lang="fr-FR" dirty="0"/>
              <a:t>4</a:t>
            </a:r>
            <a:r>
              <a:rPr lang="fr-FR" dirty="0" smtClean="0"/>
              <a:t>4</a:t>
            </a:r>
            <a:r>
              <a:rPr lang="fr-FR" dirty="0" smtClean="0"/>
              <a:t>00,00</a:t>
            </a:r>
            <a:r>
              <a:rPr lang="fr-FR" dirty="0" smtClean="0"/>
              <a:t>		Achat livres				</a:t>
            </a:r>
            <a:r>
              <a:rPr lang="fr-FR" dirty="0" smtClean="0"/>
              <a:t>  32,00</a:t>
            </a:r>
            <a:endParaRPr lang="fr-FR" dirty="0" smtClean="0"/>
          </a:p>
          <a:p>
            <a:r>
              <a:rPr lang="fr-FR" dirty="0" smtClean="0"/>
              <a:t>									Co</a:t>
            </a:r>
            <a:r>
              <a:rPr lang="fr-FR" dirty="0" smtClean="0"/>
              <a:t>ût exposition		       9712,25</a:t>
            </a:r>
            <a:endParaRPr lang="fr-FR" dirty="0" smtClean="0"/>
          </a:p>
          <a:p>
            <a:r>
              <a:rPr lang="fr-FR" dirty="0" smtClean="0"/>
              <a:t>							</a:t>
            </a:r>
            <a:r>
              <a:rPr lang="fr-FR" dirty="0" smtClean="0"/>
              <a:t>		</a:t>
            </a:r>
            <a:r>
              <a:rPr lang="fr-FR" dirty="0" smtClean="0"/>
              <a:t>déplacements</a:t>
            </a:r>
            <a:r>
              <a:rPr lang="fr-FR" dirty="0" smtClean="0"/>
              <a:t>				</a:t>
            </a:r>
            <a:r>
              <a:rPr lang="fr-FR" dirty="0" smtClean="0"/>
              <a:t>226,41</a:t>
            </a:r>
            <a:endParaRPr lang="fr-FR" dirty="0" smtClean="0"/>
          </a:p>
          <a:p>
            <a:r>
              <a:rPr lang="fr-FR" dirty="0" smtClean="0"/>
              <a:t>Vente livres et brochures	 </a:t>
            </a:r>
            <a:r>
              <a:rPr lang="fr-FR" dirty="0" smtClean="0"/>
              <a:t>     0,00</a:t>
            </a:r>
            <a:r>
              <a:rPr lang="fr-FR" dirty="0" smtClean="0"/>
              <a:t>		</a:t>
            </a:r>
            <a:r>
              <a:rPr lang="fr-FR" dirty="0" smtClean="0"/>
              <a:t>frais	papeterie et postaux</a:t>
            </a:r>
            <a:r>
              <a:rPr lang="fr-FR" dirty="0"/>
              <a:t>	</a:t>
            </a:r>
            <a:r>
              <a:rPr lang="fr-FR" dirty="0" smtClean="0"/>
              <a:t>118,28</a:t>
            </a:r>
            <a:endParaRPr lang="fr-FR" dirty="0" smtClean="0"/>
          </a:p>
          <a:p>
            <a:r>
              <a:rPr lang="fr-FR" dirty="0" smtClean="0"/>
              <a:t>						</a:t>
            </a:r>
            <a:r>
              <a:rPr lang="fr-FR" b="1" dirty="0" smtClean="0"/>
              <a:t>2155,00€</a:t>
            </a:r>
            <a:r>
              <a:rPr lang="fr-FR" b="1" dirty="0" smtClean="0"/>
              <a:t>				</a:t>
            </a:r>
            <a:r>
              <a:rPr lang="fr-FR" b="1" dirty="0" smtClean="0"/>
              <a:t> </a:t>
            </a:r>
            <a:r>
              <a:rPr lang="fr-FR" b="1" dirty="0" smtClean="0"/>
              <a:t>		</a:t>
            </a:r>
            <a:r>
              <a:rPr lang="fr-FR" b="1" dirty="0" smtClean="0"/>
              <a:t>	      10138,94€</a:t>
            </a:r>
          </a:p>
          <a:p>
            <a:r>
              <a:rPr lang="fr-FR" b="1" dirty="0"/>
              <a:t>	</a:t>
            </a:r>
            <a:r>
              <a:rPr lang="fr-FR" b="1" dirty="0" smtClean="0"/>
              <a:t>									résultat			    </a:t>
            </a:r>
            <a:r>
              <a:rPr lang="fr-FR" b="1" dirty="0" smtClean="0">
                <a:solidFill>
                  <a:srgbClr val="FF0000"/>
                </a:solidFill>
              </a:rPr>
              <a:t> - 7983,94€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/>
              <a:t>solde </a:t>
            </a:r>
            <a:r>
              <a:rPr lang="fr-FR" b="1" dirty="0" smtClean="0"/>
              <a:t>livret	</a:t>
            </a:r>
            <a:r>
              <a:rPr lang="fr-FR" b="1" dirty="0" smtClean="0"/>
              <a:t>606,41</a:t>
            </a:r>
            <a:endParaRPr lang="fr-FR" b="1" dirty="0" smtClean="0"/>
          </a:p>
        </p:txBody>
      </p:sp>
    </p:spTree>
    <p:extLst>
      <p:ext uri="{BB962C8B-B14F-4D97-AF65-F5344CB8AC3E}">
        <p14:creationId xmlns:p14="http://schemas.microsoft.com/office/powerpoint/2010/main" val="226295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9559" y="787675"/>
            <a:ext cx="7910062" cy="600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Situation </a:t>
            </a:r>
            <a:r>
              <a:rPr lang="fr-FR" sz="2400" b="1" dirty="0"/>
              <a:t>financière rappel 2014 </a:t>
            </a:r>
            <a:r>
              <a:rPr lang="fr-FR" sz="2400" b="1" dirty="0" smtClean="0"/>
              <a:t>2015</a:t>
            </a:r>
          </a:p>
          <a:p>
            <a:endParaRPr lang="fr-FR" dirty="0" smtClean="0"/>
          </a:p>
          <a:p>
            <a:r>
              <a:rPr lang="fr-FR" b="1" dirty="0" smtClean="0"/>
              <a:t>2014</a:t>
            </a:r>
            <a:endParaRPr lang="fr-FR" b="1" dirty="0"/>
          </a:p>
          <a:p>
            <a:r>
              <a:rPr lang="fr-FR" dirty="0" smtClean="0"/>
              <a:t>Adhésions et dons</a:t>
            </a:r>
            <a:r>
              <a:rPr lang="fr-FR" dirty="0" smtClean="0"/>
              <a:t>		</a:t>
            </a:r>
            <a:r>
              <a:rPr lang="fr-FR" dirty="0" smtClean="0"/>
              <a:t>2236,00</a:t>
            </a:r>
            <a:r>
              <a:rPr lang="fr-FR" dirty="0" smtClean="0"/>
              <a:t>			JO modifications CA		  31,00</a:t>
            </a:r>
          </a:p>
          <a:p>
            <a:r>
              <a:rPr lang="fr-FR" dirty="0" smtClean="0"/>
              <a:t>stages				     75,00			tampon MPA				  21,60</a:t>
            </a:r>
          </a:p>
          <a:p>
            <a:r>
              <a:rPr lang="fr-FR" dirty="0" smtClean="0"/>
              <a:t>Produits financiers		     11,64			Associations amies			112,00</a:t>
            </a:r>
          </a:p>
          <a:p>
            <a:r>
              <a:rPr lang="fr-FR" dirty="0" smtClean="0"/>
              <a:t>Vente livres		     	   699,00			transport panneaux expo	123,51</a:t>
            </a:r>
          </a:p>
          <a:p>
            <a:r>
              <a:rPr lang="fr-FR" dirty="0"/>
              <a:t>	</a:t>
            </a:r>
            <a:r>
              <a:rPr lang="fr-FR" dirty="0" smtClean="0"/>
              <a:t>								achat livres 				910,00</a:t>
            </a:r>
          </a:p>
          <a:p>
            <a:r>
              <a:rPr lang="fr-FR" dirty="0" smtClean="0"/>
              <a:t>									frais envois				  80,90</a:t>
            </a:r>
          </a:p>
          <a:p>
            <a:r>
              <a:rPr lang="fr-FR" dirty="0" smtClean="0"/>
              <a:t>					</a:t>
            </a:r>
            <a:r>
              <a:rPr lang="fr-FR" b="1" dirty="0" smtClean="0"/>
              <a:t>3021,64€								      1188,01</a:t>
            </a:r>
            <a:r>
              <a:rPr lang="fr-FR" b="1" dirty="0" smtClean="0"/>
              <a:t>€</a:t>
            </a:r>
          </a:p>
          <a:p>
            <a:r>
              <a:rPr lang="fr-FR" b="1" dirty="0"/>
              <a:t>	</a:t>
            </a:r>
            <a:r>
              <a:rPr lang="fr-FR" b="1" dirty="0" smtClean="0"/>
              <a:t>								Résultat				      1833,63€</a:t>
            </a:r>
            <a:endParaRPr lang="fr-FR" dirty="0"/>
          </a:p>
          <a:p>
            <a:r>
              <a:rPr lang="fr-FR" b="1" dirty="0"/>
              <a:t>2015</a:t>
            </a:r>
          </a:p>
          <a:p>
            <a:r>
              <a:rPr lang="fr-FR" dirty="0" smtClean="0"/>
              <a:t>Adhésions et </a:t>
            </a:r>
            <a:r>
              <a:rPr lang="fr-FR" dirty="0"/>
              <a:t>dons		2653,34			achats livres				361,88</a:t>
            </a:r>
          </a:p>
          <a:p>
            <a:r>
              <a:rPr lang="fr-FR" dirty="0"/>
              <a:t>stages				2590,00			coût des stages		       1813,00</a:t>
            </a:r>
          </a:p>
          <a:p>
            <a:r>
              <a:rPr lang="fr-FR" dirty="0"/>
              <a:t>Sorties				  455,00			coût sorties				455,00</a:t>
            </a:r>
          </a:p>
          <a:p>
            <a:r>
              <a:rPr lang="fr-FR" dirty="0"/>
              <a:t>Produits financiers		       8,00			Associations amies			144,20</a:t>
            </a:r>
          </a:p>
          <a:p>
            <a:r>
              <a:rPr lang="fr-FR" dirty="0"/>
              <a:t>Vente livres		     	   187,00			catalogues et imprimés		848,00</a:t>
            </a:r>
          </a:p>
          <a:p>
            <a:r>
              <a:rPr lang="fr-FR" dirty="0"/>
              <a:t>									déplacements				  75,40</a:t>
            </a:r>
          </a:p>
          <a:p>
            <a:r>
              <a:rPr lang="fr-FR" dirty="0"/>
              <a:t>									frais envois				  43,02</a:t>
            </a:r>
          </a:p>
          <a:p>
            <a:r>
              <a:rPr lang="fr-FR" dirty="0"/>
              <a:t>					</a:t>
            </a:r>
            <a:r>
              <a:rPr lang="fr-FR" b="1" dirty="0"/>
              <a:t>5893,34€								      3740,50</a:t>
            </a:r>
            <a:r>
              <a:rPr lang="fr-FR" b="1" dirty="0" smtClean="0"/>
              <a:t>€</a:t>
            </a:r>
          </a:p>
          <a:p>
            <a:r>
              <a:rPr lang="fr-FR" b="1" dirty="0"/>
              <a:t>	</a:t>
            </a:r>
            <a:r>
              <a:rPr lang="fr-FR" b="1" dirty="0" smtClean="0"/>
              <a:t>								Résultat</a:t>
            </a:r>
            <a:r>
              <a:rPr lang="fr-FR" dirty="0"/>
              <a:t>	</a:t>
            </a:r>
            <a:r>
              <a:rPr lang="fr-FR" dirty="0" smtClean="0"/>
              <a:t>			      </a:t>
            </a:r>
            <a:r>
              <a:rPr lang="fr-FR" b="1" dirty="0" smtClean="0"/>
              <a:t>2152,84€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5776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9558" y="916275"/>
            <a:ext cx="8259423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Bilan de l’exposition</a:t>
            </a:r>
            <a:endParaRPr lang="fr-FR" sz="2400" b="1" dirty="0" smtClean="0"/>
          </a:p>
          <a:p>
            <a:endParaRPr lang="fr-FR" sz="2400" b="1" dirty="0" smtClean="0"/>
          </a:p>
          <a:p>
            <a:r>
              <a:rPr lang="fr-FR" sz="2400" b="1" dirty="0" smtClean="0"/>
              <a:t>Co</a:t>
            </a:r>
            <a:r>
              <a:rPr lang="fr-FR" sz="2400" b="1" dirty="0" smtClean="0"/>
              <a:t>ûts								Subventions</a:t>
            </a:r>
            <a:endParaRPr lang="fr-FR" sz="2400" b="1" dirty="0" smtClean="0"/>
          </a:p>
          <a:p>
            <a:r>
              <a:rPr lang="fr-FR" dirty="0" smtClean="0"/>
              <a:t>F </a:t>
            </a:r>
            <a:r>
              <a:rPr lang="fr-FR" dirty="0" err="1" smtClean="0"/>
              <a:t>Fournet</a:t>
            </a:r>
            <a:r>
              <a:rPr lang="fr-FR" dirty="0" smtClean="0"/>
              <a:t>			1590,00				PNR				1000,00</a:t>
            </a:r>
          </a:p>
          <a:p>
            <a:r>
              <a:rPr lang="fr-FR" dirty="0" smtClean="0"/>
              <a:t>S </a:t>
            </a:r>
            <a:r>
              <a:rPr lang="fr-FR" dirty="0" err="1" smtClean="0"/>
              <a:t>Legoff</a:t>
            </a:r>
            <a:r>
              <a:rPr lang="fr-FR" dirty="0" smtClean="0"/>
              <a:t>			2036,25</a:t>
            </a:r>
            <a:r>
              <a:rPr lang="fr-FR" dirty="0" smtClean="0"/>
              <a:t>	</a:t>
            </a:r>
            <a:r>
              <a:rPr lang="fr-FR" dirty="0" smtClean="0"/>
              <a:t>			Département		3000,00</a:t>
            </a:r>
          </a:p>
          <a:p>
            <a:r>
              <a:rPr lang="fr-FR" dirty="0" smtClean="0"/>
              <a:t>Roll up			2359,80</a:t>
            </a:r>
          </a:p>
          <a:p>
            <a:r>
              <a:rPr lang="fr-FR" dirty="0" smtClean="0"/>
              <a:t>Catalogue		1102,20 (200)</a:t>
            </a:r>
          </a:p>
          <a:p>
            <a:r>
              <a:rPr lang="fr-FR" dirty="0" smtClean="0"/>
              <a:t>Découpages		  624,00 (100)</a:t>
            </a:r>
          </a:p>
          <a:p>
            <a:endParaRPr lang="fr-FR" dirty="0" smtClean="0"/>
          </a:p>
          <a:p>
            <a:r>
              <a:rPr lang="fr-FR" dirty="0" smtClean="0"/>
              <a:t>À venir, réédition du livre de M </a:t>
            </a:r>
            <a:r>
              <a:rPr lang="fr-FR" dirty="0" smtClean="0"/>
              <a:t>C</a:t>
            </a:r>
            <a:r>
              <a:rPr lang="fr-FR" dirty="0" smtClean="0"/>
              <a:t>arlat</a:t>
            </a:r>
          </a:p>
          <a:p>
            <a:endParaRPr lang="fr-FR" dirty="0"/>
          </a:p>
          <a:p>
            <a:r>
              <a:rPr lang="fr-FR" dirty="0" smtClean="0"/>
              <a:t>Réédition			2000,00 (500)</a:t>
            </a:r>
          </a:p>
          <a:p>
            <a:r>
              <a:rPr lang="fr-FR" dirty="0"/>
              <a:t>	</a:t>
            </a:r>
            <a:r>
              <a:rPr lang="fr-FR" dirty="0" smtClean="0"/>
              <a:t>			</a:t>
            </a:r>
            <a:r>
              <a:rPr lang="fr-FR" b="1" dirty="0" smtClean="0"/>
              <a:t>9712,25€								4000,00€</a:t>
            </a:r>
          </a:p>
          <a:p>
            <a:endParaRPr lang="fr-FR" b="1" dirty="0"/>
          </a:p>
          <a:p>
            <a:r>
              <a:rPr lang="fr-FR" dirty="0" smtClean="0"/>
              <a:t>Recettes potentielles 		120 catalogues à 10 €			1200 €  (13 vendus)</a:t>
            </a:r>
          </a:p>
          <a:p>
            <a:r>
              <a:rPr lang="fr-FR" dirty="0"/>
              <a:t>	</a:t>
            </a:r>
            <a:r>
              <a:rPr lang="fr-FR" dirty="0" smtClean="0"/>
              <a:t>					  70 découpages à 15 €			1050 €  (6 vendus)</a:t>
            </a:r>
          </a:p>
          <a:p>
            <a:r>
              <a:rPr lang="fr-FR" dirty="0"/>
              <a:t>	</a:t>
            </a:r>
            <a:r>
              <a:rPr lang="fr-FR" dirty="0" smtClean="0"/>
              <a:t>					400 livres à 15 €				6000 €</a:t>
            </a:r>
          </a:p>
          <a:p>
            <a:r>
              <a:rPr lang="fr-FR" b="1" dirty="0"/>
              <a:t>	</a:t>
            </a:r>
            <a:r>
              <a:rPr lang="fr-FR" b="1" dirty="0" smtClean="0"/>
              <a:t>												8250 €</a:t>
            </a:r>
          </a:p>
          <a:p>
            <a:r>
              <a:rPr lang="fr-FR" b="1" dirty="0" smtClean="0"/>
              <a:t>Recettes déjà réalisées</a:t>
            </a:r>
            <a:r>
              <a:rPr lang="fr-FR" b="1" dirty="0"/>
              <a:t> </a:t>
            </a:r>
            <a:r>
              <a:rPr lang="fr-FR" b="1" dirty="0" smtClean="0"/>
              <a:t>(Privas et Les Vans) 					  		220 €</a:t>
            </a:r>
            <a:endParaRPr lang="fr-FR" b="1" dirty="0" smtClean="0"/>
          </a:p>
        </p:txBody>
      </p:sp>
    </p:spTree>
    <p:extLst>
      <p:ext uri="{BB962C8B-B14F-4D97-AF65-F5344CB8AC3E}">
        <p14:creationId xmlns:p14="http://schemas.microsoft.com/office/powerpoint/2010/main" val="3733658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9559" y="1350301"/>
            <a:ext cx="7202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34975" y="1623576"/>
            <a:ext cx="8139223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Conseil d’Administration actuel			</a:t>
            </a:r>
            <a:r>
              <a:rPr lang="fr-FR" sz="2400" b="1" dirty="0" smtClean="0"/>
              <a:t>Bureau actuel</a:t>
            </a:r>
            <a:r>
              <a:rPr lang="fr-FR" dirty="0" smtClean="0"/>
              <a:t>:</a:t>
            </a:r>
            <a:endParaRPr lang="fr-FR" dirty="0" smtClean="0"/>
          </a:p>
          <a:p>
            <a:endParaRPr lang="fr-FR" dirty="0"/>
          </a:p>
          <a:p>
            <a:r>
              <a:rPr lang="fr-FR" sz="2000" dirty="0" smtClean="0"/>
              <a:t>Alain Benoist								Alain Benoist (secrétaire)</a:t>
            </a:r>
          </a:p>
          <a:p>
            <a:r>
              <a:rPr lang="fr-FR" sz="2000" dirty="0" smtClean="0"/>
              <a:t>Léon </a:t>
            </a:r>
            <a:r>
              <a:rPr lang="fr-FR" sz="2000" dirty="0" err="1" smtClean="0"/>
              <a:t>Charreyre</a:t>
            </a:r>
            <a:endParaRPr lang="fr-FR" sz="2000" dirty="0" smtClean="0"/>
          </a:p>
          <a:p>
            <a:r>
              <a:rPr lang="fr-FR" sz="2000" dirty="0" smtClean="0"/>
              <a:t>Jacques Julien</a:t>
            </a:r>
          </a:p>
          <a:p>
            <a:r>
              <a:rPr lang="fr-FR" sz="2000" dirty="0" smtClean="0"/>
              <a:t>Noël </a:t>
            </a:r>
            <a:r>
              <a:rPr lang="fr-FR" sz="2000" dirty="0" err="1" smtClean="0"/>
              <a:t>Karsenty</a:t>
            </a:r>
            <a:endParaRPr lang="fr-FR" sz="2000" dirty="0" smtClean="0"/>
          </a:p>
          <a:p>
            <a:r>
              <a:rPr lang="fr-FR" sz="2000" dirty="0" smtClean="0"/>
              <a:t>Bernard Leborne							Bernard leborne (président)</a:t>
            </a:r>
          </a:p>
          <a:p>
            <a:r>
              <a:rPr lang="fr-FR" sz="2000" dirty="0" smtClean="0"/>
              <a:t>Denis Maraval</a:t>
            </a:r>
          </a:p>
          <a:p>
            <a:r>
              <a:rPr lang="fr-FR" sz="2000" dirty="0" smtClean="0"/>
              <a:t>Jean François Marcoux</a:t>
            </a:r>
          </a:p>
          <a:p>
            <a:r>
              <a:rPr lang="fr-FR" sz="2000" dirty="0" smtClean="0"/>
              <a:t>André </a:t>
            </a:r>
            <a:r>
              <a:rPr lang="fr-FR" sz="2000" dirty="0" err="1" smtClean="0"/>
              <a:t>Chandesris</a:t>
            </a:r>
            <a:r>
              <a:rPr lang="fr-FR" sz="2000" dirty="0" smtClean="0"/>
              <a:t>							André </a:t>
            </a:r>
            <a:r>
              <a:rPr lang="fr-FR" sz="2000" dirty="0" err="1" smtClean="0"/>
              <a:t>Chandesris</a:t>
            </a:r>
            <a:r>
              <a:rPr lang="fr-FR" sz="2000" dirty="0" smtClean="0"/>
              <a:t> (trésorier)</a:t>
            </a:r>
          </a:p>
          <a:p>
            <a:r>
              <a:rPr lang="fr-FR" sz="2000" dirty="0" smtClean="0"/>
              <a:t>Jean </a:t>
            </a:r>
            <a:r>
              <a:rPr lang="fr-FR" sz="2000" dirty="0" smtClean="0"/>
              <a:t>Michel </a:t>
            </a:r>
            <a:r>
              <a:rPr lang="fr-FR" sz="2000" dirty="0" err="1" smtClean="0"/>
              <a:t>Marlier</a:t>
            </a:r>
            <a:endParaRPr lang="fr-FR" sz="2000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Evolutions communiquées: retrait de No</a:t>
            </a:r>
            <a:r>
              <a:rPr lang="fr-FR" dirty="0" smtClean="0"/>
              <a:t>ël </a:t>
            </a:r>
            <a:r>
              <a:rPr lang="fr-FR" dirty="0" err="1" smtClean="0"/>
              <a:t>Karsenty</a:t>
            </a:r>
            <a:endParaRPr lang="fr-FR" dirty="0" smtClean="0"/>
          </a:p>
          <a:p>
            <a:r>
              <a:rPr lang="fr-FR" dirty="0" smtClean="0"/>
              <a:t>Autres souhaits?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747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898989"/>
                </a:solidFill>
                <a:latin typeface="Calibri" charset="0"/>
              </a:rPr>
              <a:t>MPF présentation 21 JUIN 2012 GB V0</a:t>
            </a:r>
          </a:p>
        </p:txBody>
      </p:sp>
      <p:sp>
        <p:nvSpPr>
          <p:cNvPr id="5939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4C307F-8F74-5241-9F13-E9F00E09EDD5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9397" name="ZoneTexte 1"/>
          <p:cNvSpPr txBox="1">
            <a:spLocks noChangeArrowheads="1"/>
          </p:cNvSpPr>
          <p:nvPr/>
        </p:nvSpPr>
        <p:spPr bwMode="auto">
          <a:xfrm>
            <a:off x="2275730" y="3164775"/>
            <a:ext cx="4752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dirty="0" smtClean="0"/>
              <a:t>Nouvelles </a:t>
            </a:r>
            <a:r>
              <a:rPr lang="fr-FR" sz="3600" dirty="0" smtClean="0"/>
              <a:t>de la région</a:t>
            </a:r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62291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898989"/>
                </a:solidFill>
                <a:latin typeface="Calibri" charset="0"/>
              </a:rPr>
              <a:t>MPF présentation 21 JUIN 2012 GB V0</a:t>
            </a:r>
          </a:p>
        </p:txBody>
      </p:sp>
      <p:sp>
        <p:nvSpPr>
          <p:cNvPr id="53251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3E5D46-9417-4146-89C5-BE56724F9E14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2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3253" name="ZoneTexte 5"/>
          <p:cNvSpPr txBox="1">
            <a:spLocks noChangeArrowheads="1"/>
          </p:cNvSpPr>
          <p:nvPr/>
        </p:nvSpPr>
        <p:spPr bwMode="auto">
          <a:xfrm>
            <a:off x="684212" y="1582975"/>
            <a:ext cx="8335188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 smtClean="0"/>
              <a:t>MPF </a:t>
            </a:r>
            <a:r>
              <a:rPr lang="fr-FR" b="1" dirty="0" smtClean="0"/>
              <a:t>Auvergne - Rhône </a:t>
            </a:r>
            <a:r>
              <a:rPr lang="fr-FR" b="1" dirty="0" smtClean="0"/>
              <a:t>Alpes</a:t>
            </a:r>
          </a:p>
          <a:p>
            <a:pPr eaLnBrk="1" hangingPunct="1"/>
            <a:endParaRPr lang="fr-FR" dirty="0"/>
          </a:p>
          <a:p>
            <a:pPr eaLnBrk="1" hangingPunct="1"/>
            <a:r>
              <a:rPr lang="fr-FR" sz="2000" dirty="0" smtClean="0"/>
              <a:t>L’association régionale a été </a:t>
            </a:r>
            <a:r>
              <a:rPr lang="fr-FR" sz="2000" dirty="0" smtClean="0"/>
              <a:t>étendue à l’Auvergne.</a:t>
            </a:r>
          </a:p>
          <a:p>
            <a:pPr eaLnBrk="1" hangingPunct="1"/>
            <a:endParaRPr lang="fr-FR" sz="2000" dirty="0"/>
          </a:p>
          <a:p>
            <a:pPr eaLnBrk="1" hangingPunct="1"/>
            <a:r>
              <a:rPr lang="fr-FR" sz="2000" dirty="0" smtClean="0"/>
              <a:t>Une réunion a été tenue le 27 avril avec Rh</a:t>
            </a:r>
            <a:r>
              <a:rPr lang="fr-FR" sz="2000" dirty="0" smtClean="0"/>
              <a:t>ône alpes.</a:t>
            </a:r>
            <a:endParaRPr lang="fr-FR" sz="2000" dirty="0" smtClean="0"/>
          </a:p>
          <a:p>
            <a:pPr eaLnBrk="1" hangingPunct="1"/>
            <a:endParaRPr lang="fr-FR" sz="2000" dirty="0"/>
          </a:p>
          <a:p>
            <a:pPr eaLnBrk="1" hangingPunct="1"/>
            <a:r>
              <a:rPr lang="fr-FR" sz="2000" dirty="0" smtClean="0"/>
              <a:t>Elle a essentiellement été consacrée à la situation financière de  l’équipe nationale et à l’ évolution stratégique vers l’Auto Réhabilitation Accompagnée.</a:t>
            </a:r>
          </a:p>
          <a:p>
            <a:pPr eaLnBrk="1" hangingPunct="1"/>
            <a:endParaRPr lang="fr-FR" sz="2000" dirty="0"/>
          </a:p>
          <a:p>
            <a:pPr eaLnBrk="1" hangingPunct="1"/>
            <a:r>
              <a:rPr lang="fr-FR" sz="2000" dirty="0" smtClean="0"/>
              <a:t>Une autre sera organisée avec Auvergne apr</a:t>
            </a:r>
            <a:r>
              <a:rPr lang="fr-FR" sz="2000" dirty="0" smtClean="0"/>
              <a:t>ès l’été.</a:t>
            </a:r>
            <a:endParaRPr lang="fr-FR" sz="1800" dirty="0"/>
          </a:p>
          <a:p>
            <a:pPr eaLnBrk="1" hangingPunct="1"/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58115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462" y="1709110"/>
            <a:ext cx="8075573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Un grand merci à Patricia pour son accueil</a:t>
            </a:r>
          </a:p>
          <a:p>
            <a:endParaRPr lang="fr-FR" sz="3600" dirty="0"/>
          </a:p>
          <a:p>
            <a:endParaRPr lang="fr-FR" sz="2400" dirty="0" smtClean="0"/>
          </a:p>
          <a:p>
            <a:r>
              <a:rPr lang="fr-FR" sz="2400" dirty="0" smtClean="0"/>
              <a:t>10h à 12h environ assemblée générale</a:t>
            </a:r>
          </a:p>
          <a:p>
            <a:endParaRPr lang="fr-FR" sz="2400" dirty="0"/>
          </a:p>
          <a:p>
            <a:r>
              <a:rPr lang="fr-FR" sz="2400" dirty="0" smtClean="0"/>
              <a:t>12h à 13h 30  </a:t>
            </a:r>
            <a:r>
              <a:rPr lang="fr-FR" sz="2400" dirty="0" err="1" smtClean="0"/>
              <a:t>Picnic</a:t>
            </a:r>
            <a:r>
              <a:rPr lang="fr-FR" sz="2400" dirty="0" smtClean="0"/>
              <a:t> partagé</a:t>
            </a:r>
          </a:p>
          <a:p>
            <a:endParaRPr lang="fr-FR" sz="2400" dirty="0"/>
          </a:p>
          <a:p>
            <a:r>
              <a:rPr lang="fr-FR" sz="2400" dirty="0" smtClean="0"/>
              <a:t>13h30 à 15h15 Visite du ch</a:t>
            </a:r>
            <a:r>
              <a:rPr lang="fr-FR" sz="2400" dirty="0" smtClean="0"/>
              <a:t>âteau avec Patricia</a:t>
            </a:r>
          </a:p>
          <a:p>
            <a:endParaRPr lang="fr-FR" sz="2400" dirty="0"/>
          </a:p>
          <a:p>
            <a:r>
              <a:rPr lang="fr-FR" sz="2400" dirty="0" smtClean="0"/>
              <a:t>15h30 à 17h visite de </a:t>
            </a:r>
            <a:r>
              <a:rPr lang="fr-FR" sz="2400" dirty="0" err="1" smtClean="0"/>
              <a:t>Meyras</a:t>
            </a:r>
            <a:r>
              <a:rPr lang="fr-FR" sz="2400" dirty="0" smtClean="0"/>
              <a:t> avec M André </a:t>
            </a:r>
            <a:r>
              <a:rPr lang="fr-FR" sz="2400" dirty="0" err="1" smtClean="0"/>
              <a:t>Rouy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4549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898989"/>
                </a:solidFill>
                <a:latin typeface="Calibri" charset="0"/>
              </a:rPr>
              <a:t>MPF présentation 21 JUIN 2012 GB V0</a:t>
            </a:r>
          </a:p>
        </p:txBody>
      </p:sp>
      <p:sp>
        <p:nvSpPr>
          <p:cNvPr id="55299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F57EF0-3DCC-8D44-BFB3-4FEF35D740F0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5300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5301" name="ZoneTexte 5"/>
          <p:cNvSpPr txBox="1">
            <a:spLocks noChangeArrowheads="1"/>
          </p:cNvSpPr>
          <p:nvPr/>
        </p:nvSpPr>
        <p:spPr bwMode="auto">
          <a:xfrm>
            <a:off x="900113" y="1831975"/>
            <a:ext cx="682625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/>
              <a:t>Les délégations voisines</a:t>
            </a:r>
          </a:p>
          <a:p>
            <a:pPr eaLnBrk="1" hangingPunct="1"/>
            <a:endParaRPr lang="fr-FR" sz="1800" dirty="0"/>
          </a:p>
          <a:p>
            <a:pPr eaLnBrk="1" hangingPunct="1"/>
            <a:r>
              <a:rPr lang="fr-FR" sz="1800" dirty="0"/>
              <a:t>Rhône 	 	</a:t>
            </a:r>
            <a:r>
              <a:rPr lang="fr-FR" sz="1800" dirty="0" smtClean="0"/>
              <a:t>	Françoise </a:t>
            </a:r>
            <a:r>
              <a:rPr lang="fr-FR" sz="1800" dirty="0"/>
              <a:t>Matthieu</a:t>
            </a:r>
          </a:p>
          <a:p>
            <a:pPr eaLnBrk="1" hangingPunct="1"/>
            <a:r>
              <a:rPr lang="fr-FR" sz="1800" dirty="0"/>
              <a:t>Isère		</a:t>
            </a:r>
            <a:r>
              <a:rPr lang="fr-FR" sz="1800" dirty="0" smtClean="0"/>
              <a:t>	Alain </a:t>
            </a:r>
            <a:r>
              <a:rPr lang="fr-FR" sz="1800" dirty="0" err="1" smtClean="0"/>
              <a:t>Montrozier</a:t>
            </a:r>
            <a:endParaRPr lang="fr-FR" sz="1800" dirty="0"/>
          </a:p>
          <a:p>
            <a:pPr eaLnBrk="1" hangingPunct="1"/>
            <a:r>
              <a:rPr lang="fr-FR" sz="1800" dirty="0" smtClean="0"/>
              <a:t>Loire</a:t>
            </a:r>
            <a:r>
              <a:rPr lang="fr-FR" sz="1800" dirty="0"/>
              <a:t>		</a:t>
            </a:r>
            <a:r>
              <a:rPr lang="fr-FR" sz="1800" dirty="0" smtClean="0"/>
              <a:t>	Robert </a:t>
            </a:r>
            <a:r>
              <a:rPr lang="fr-FR" sz="1800" dirty="0"/>
              <a:t>Maréchal</a:t>
            </a:r>
          </a:p>
          <a:p>
            <a:pPr eaLnBrk="1" hangingPunct="1"/>
            <a:r>
              <a:rPr lang="fr-FR" sz="1800" dirty="0" err="1"/>
              <a:t>Savoies</a:t>
            </a:r>
            <a:r>
              <a:rPr lang="fr-FR" sz="1800" dirty="0"/>
              <a:t>		</a:t>
            </a:r>
            <a:r>
              <a:rPr lang="fr-FR" sz="1800" dirty="0" smtClean="0"/>
              <a:t>	M </a:t>
            </a:r>
            <a:r>
              <a:rPr lang="fr-FR" sz="1800" dirty="0" err="1"/>
              <a:t>Barrioz</a:t>
            </a:r>
            <a:r>
              <a:rPr lang="fr-FR" sz="1800" dirty="0"/>
              <a:t> </a:t>
            </a:r>
            <a:endParaRPr lang="fr-FR" sz="1800" dirty="0" smtClean="0"/>
          </a:p>
          <a:p>
            <a:pPr eaLnBrk="1" hangingPunct="1"/>
            <a:r>
              <a:rPr lang="fr-FR" sz="1800" dirty="0" smtClean="0"/>
              <a:t>Ain</a:t>
            </a:r>
            <a:r>
              <a:rPr lang="fr-FR" sz="1800" dirty="0"/>
              <a:t>		</a:t>
            </a:r>
            <a:r>
              <a:rPr lang="fr-FR" sz="1800" dirty="0" smtClean="0"/>
              <a:t>	</a:t>
            </a:r>
            <a:r>
              <a:rPr lang="fr-FR" sz="1800" dirty="0" smtClean="0"/>
              <a:t>	Alain </a:t>
            </a:r>
            <a:r>
              <a:rPr lang="fr-FR" sz="1800" dirty="0" err="1" smtClean="0"/>
              <a:t>Nuguet</a:t>
            </a:r>
            <a:endParaRPr lang="fr-FR" sz="1800" dirty="0" smtClean="0"/>
          </a:p>
          <a:p>
            <a:pPr eaLnBrk="1" hangingPunct="1"/>
            <a:r>
              <a:rPr lang="fr-FR" sz="1800" dirty="0" smtClean="0"/>
              <a:t>Drôme 		</a:t>
            </a:r>
            <a:r>
              <a:rPr lang="fr-FR" sz="1800" dirty="0" smtClean="0"/>
              <a:t>	Bernard Leborne</a:t>
            </a:r>
          </a:p>
          <a:p>
            <a:pPr eaLnBrk="1" hangingPunct="1"/>
            <a:endParaRPr lang="fr-FR" sz="1800" dirty="0"/>
          </a:p>
          <a:p>
            <a:pPr eaLnBrk="1" hangingPunct="1"/>
            <a:r>
              <a:rPr lang="fr-FR" sz="1800" dirty="0" smtClean="0"/>
              <a:t>Cantal			Albert Charles</a:t>
            </a:r>
          </a:p>
          <a:p>
            <a:pPr eaLnBrk="1" hangingPunct="1"/>
            <a:r>
              <a:rPr lang="fr-FR" sz="1800" dirty="0" smtClean="0"/>
              <a:t>Puy de D</a:t>
            </a:r>
            <a:r>
              <a:rPr lang="fr-FR" sz="1800" dirty="0" smtClean="0"/>
              <a:t>ôme	Madeleine </a:t>
            </a:r>
            <a:r>
              <a:rPr lang="fr-FR" sz="1800" dirty="0" err="1" smtClean="0"/>
              <a:t>Jaffeux</a:t>
            </a:r>
            <a:r>
              <a:rPr lang="fr-FR" sz="1800" dirty="0" smtClean="0"/>
              <a:t> qui souhaite être remplacée</a:t>
            </a:r>
          </a:p>
          <a:p>
            <a:pPr eaLnBrk="1" hangingPunct="1"/>
            <a:r>
              <a:rPr lang="fr-FR" sz="1800" dirty="0" smtClean="0"/>
              <a:t>Haute </a:t>
            </a:r>
            <a:r>
              <a:rPr lang="fr-FR" sz="1800" dirty="0"/>
              <a:t>L</a:t>
            </a:r>
            <a:r>
              <a:rPr lang="fr-FR" sz="1800" dirty="0" smtClean="0"/>
              <a:t>oire		</a:t>
            </a:r>
            <a:r>
              <a:rPr lang="fr-FR" sz="1800" dirty="0" smtClean="0"/>
              <a:t>Daniel </a:t>
            </a:r>
            <a:r>
              <a:rPr lang="fr-FR" sz="1800" dirty="0" err="1" smtClean="0"/>
              <a:t>Crisson</a:t>
            </a:r>
            <a:endParaRPr lang="fr-FR" sz="1800" dirty="0" smtClean="0"/>
          </a:p>
          <a:p>
            <a:pPr eaLnBrk="1" hangingPunct="1"/>
            <a:r>
              <a:rPr lang="fr-FR" sz="1800" dirty="0" smtClean="0"/>
              <a:t>Allier			Agnès Moyer</a:t>
            </a:r>
            <a:endParaRPr lang="fr-FR" sz="1800" dirty="0" smtClean="0"/>
          </a:p>
          <a:p>
            <a:pPr eaLnBrk="1" hangingPunct="1"/>
            <a:endParaRPr lang="fr-FR" sz="1800" dirty="0"/>
          </a:p>
          <a:p>
            <a:pPr eaLnBrk="1" hangingPunct="1"/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89458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898989"/>
                </a:solidFill>
                <a:latin typeface="Calibri" charset="0"/>
              </a:rPr>
              <a:t>MPF présentation 21 JUIN 2012 GB V0</a:t>
            </a:r>
          </a:p>
        </p:txBody>
      </p:sp>
      <p:sp>
        <p:nvSpPr>
          <p:cNvPr id="5939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4C307F-8F74-5241-9F13-E9F00E09EDD5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59397" name="ZoneTexte 1"/>
          <p:cNvSpPr txBox="1">
            <a:spLocks noChangeArrowheads="1"/>
          </p:cNvSpPr>
          <p:nvPr/>
        </p:nvSpPr>
        <p:spPr bwMode="auto">
          <a:xfrm>
            <a:off x="2505588" y="3180850"/>
            <a:ext cx="44449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600" dirty="0" smtClean="0"/>
              <a:t>Nouvelles nationales</a:t>
            </a:r>
            <a:endParaRPr lang="fr-FR" sz="3600" dirty="0"/>
          </a:p>
        </p:txBody>
      </p:sp>
      <p:sp>
        <p:nvSpPr>
          <p:cNvPr id="7" name="ZoneTexte 6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09372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898989"/>
                </a:solidFill>
                <a:latin typeface="Calibri" charset="0"/>
              </a:rPr>
              <a:t>MPF présentation 21 JUIN 2012 GB V0</a:t>
            </a:r>
          </a:p>
        </p:txBody>
      </p:sp>
      <p:sp>
        <p:nvSpPr>
          <p:cNvPr id="61443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B71109-A028-124D-9A81-9B01B6B52C7D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44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61445" name="ZoneTexte 5"/>
          <p:cNvSpPr txBox="1">
            <a:spLocks noChangeArrowheads="1"/>
          </p:cNvSpPr>
          <p:nvPr/>
        </p:nvSpPr>
        <p:spPr bwMode="auto">
          <a:xfrm>
            <a:off x="971550" y="1341438"/>
            <a:ext cx="7777163" cy="517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 smtClean="0"/>
              <a:t>Assemblée générale du </a:t>
            </a:r>
            <a:r>
              <a:rPr lang="fr-FR" b="1" dirty="0" smtClean="0"/>
              <a:t>20 </a:t>
            </a:r>
            <a:r>
              <a:rPr lang="fr-FR" b="1" dirty="0" smtClean="0"/>
              <a:t>mai</a:t>
            </a:r>
          </a:p>
          <a:p>
            <a:pPr eaLnBrk="1" hangingPunct="1"/>
            <a:endParaRPr lang="fr-FR" sz="1800" dirty="0">
              <a:solidFill>
                <a:srgbClr val="000000"/>
              </a:solidFill>
            </a:endParaRPr>
          </a:p>
          <a:p>
            <a:pPr eaLnBrk="1" hangingPunct="1"/>
            <a:r>
              <a:rPr lang="fr-FR" sz="1800" dirty="0" smtClean="0">
                <a:solidFill>
                  <a:srgbClr val="000000"/>
                </a:solidFill>
              </a:rPr>
              <a:t>Assemblée délocalisée pour la </a:t>
            </a:r>
            <a:r>
              <a:rPr lang="fr-FR" sz="1800" dirty="0" smtClean="0">
                <a:solidFill>
                  <a:srgbClr val="000000"/>
                </a:solidFill>
              </a:rPr>
              <a:t>deuxième fois, à Beauvais</a:t>
            </a:r>
            <a:endParaRPr lang="fr-FR" sz="1800" dirty="0" smtClean="0">
              <a:solidFill>
                <a:srgbClr val="000000"/>
              </a:solidFill>
            </a:endParaRPr>
          </a:p>
          <a:p>
            <a:pPr eaLnBrk="1" hangingPunct="1"/>
            <a:endParaRPr lang="fr-FR" sz="1800" dirty="0">
              <a:solidFill>
                <a:srgbClr val="000000"/>
              </a:solidFill>
            </a:endParaRPr>
          </a:p>
          <a:p>
            <a:pPr eaLnBrk="1" hangingPunct="1"/>
            <a:r>
              <a:rPr lang="fr-FR" sz="1800" dirty="0" smtClean="0">
                <a:solidFill>
                  <a:srgbClr val="000000"/>
                </a:solidFill>
              </a:rPr>
              <a:t>participation: 100 </a:t>
            </a:r>
            <a:r>
              <a:rPr lang="fr-FR" sz="1800" dirty="0" smtClean="0">
                <a:solidFill>
                  <a:srgbClr val="000000"/>
                </a:solidFill>
              </a:rPr>
              <a:t>personnes</a:t>
            </a:r>
          </a:p>
          <a:p>
            <a:pPr eaLnBrk="1" hangingPunct="1"/>
            <a:endParaRPr lang="fr-FR" sz="1800" dirty="0">
              <a:solidFill>
                <a:srgbClr val="000000"/>
              </a:solidFill>
            </a:endParaRPr>
          </a:p>
          <a:p>
            <a:pPr eaLnBrk="1" hangingPunct="1"/>
            <a:r>
              <a:rPr lang="fr-FR" sz="1800" dirty="0" smtClean="0">
                <a:solidFill>
                  <a:srgbClr val="000000"/>
                </a:solidFill>
              </a:rPr>
              <a:t>Programme </a:t>
            </a:r>
            <a:r>
              <a:rPr lang="fr-FR" sz="1800" dirty="0" smtClean="0">
                <a:solidFill>
                  <a:srgbClr val="000000"/>
                </a:solidFill>
              </a:rPr>
              <a:t>complémentaire </a:t>
            </a:r>
            <a:r>
              <a:rPr lang="fr-FR" sz="1800" dirty="0" smtClean="0">
                <a:solidFill>
                  <a:srgbClr val="000000"/>
                </a:solidFill>
              </a:rPr>
              <a:t>très suivi </a:t>
            </a:r>
            <a:r>
              <a:rPr lang="fr-FR" sz="1800" dirty="0" smtClean="0">
                <a:solidFill>
                  <a:srgbClr val="000000"/>
                </a:solidFill>
              </a:rPr>
              <a:t>(70 personnes</a:t>
            </a:r>
            <a:r>
              <a:rPr lang="fr-FR" sz="180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/>
            <a:endParaRPr lang="fr-FR" sz="1800" dirty="0">
              <a:solidFill>
                <a:srgbClr val="000000"/>
              </a:solidFill>
            </a:endParaRPr>
          </a:p>
          <a:p>
            <a:pPr eaLnBrk="1" hangingPunct="1"/>
            <a:r>
              <a:rPr lang="fr-FR" sz="1800" dirty="0" smtClean="0">
                <a:solidFill>
                  <a:srgbClr val="000000"/>
                </a:solidFill>
              </a:rPr>
              <a:t>	le </a:t>
            </a:r>
            <a:r>
              <a:rPr lang="fr-FR" sz="1800" dirty="0" smtClean="0">
                <a:solidFill>
                  <a:srgbClr val="000000"/>
                </a:solidFill>
              </a:rPr>
              <a:t>20 </a:t>
            </a:r>
            <a:r>
              <a:rPr lang="fr-FR" sz="1800" dirty="0" smtClean="0">
                <a:solidFill>
                  <a:srgbClr val="000000"/>
                </a:solidFill>
              </a:rPr>
              <a:t>après midi visite </a:t>
            </a:r>
            <a:r>
              <a:rPr lang="fr-FR" sz="1800" dirty="0" smtClean="0">
                <a:solidFill>
                  <a:srgbClr val="000000"/>
                </a:solidFill>
              </a:rPr>
              <a:t>de différents lieux de Beauvais dont 2 chantiers d’adhérents</a:t>
            </a:r>
            <a:endParaRPr lang="fr-FR" sz="18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fr-FR" sz="1800" dirty="0">
                <a:solidFill>
                  <a:srgbClr val="000000"/>
                </a:solidFill>
              </a:rPr>
              <a:t>	</a:t>
            </a:r>
            <a:r>
              <a:rPr lang="fr-FR" sz="1800" dirty="0" smtClean="0">
                <a:solidFill>
                  <a:srgbClr val="000000"/>
                </a:solidFill>
              </a:rPr>
              <a:t>le </a:t>
            </a:r>
            <a:r>
              <a:rPr lang="fr-FR" sz="1800" dirty="0" smtClean="0">
                <a:solidFill>
                  <a:srgbClr val="000000"/>
                </a:solidFill>
              </a:rPr>
              <a:t>21 </a:t>
            </a:r>
            <a:r>
              <a:rPr lang="fr-FR" sz="1800" dirty="0" smtClean="0">
                <a:solidFill>
                  <a:srgbClr val="000000"/>
                </a:solidFill>
              </a:rPr>
              <a:t>visite </a:t>
            </a:r>
            <a:r>
              <a:rPr lang="fr-FR" sz="1800" dirty="0" smtClean="0">
                <a:solidFill>
                  <a:srgbClr val="000000"/>
                </a:solidFill>
              </a:rPr>
              <a:t>de deux belles restaurations </a:t>
            </a:r>
            <a:r>
              <a:rPr lang="fr-FR" sz="1800" dirty="0" smtClean="0">
                <a:solidFill>
                  <a:srgbClr val="000000"/>
                </a:solidFill>
              </a:rPr>
              <a:t>d’adhérents </a:t>
            </a:r>
            <a:r>
              <a:rPr lang="fr-FR" sz="1800" dirty="0" smtClean="0">
                <a:solidFill>
                  <a:srgbClr val="000000"/>
                </a:solidFill>
              </a:rPr>
              <a:t>de maisons à pans de bois </a:t>
            </a:r>
          </a:p>
          <a:p>
            <a:pPr eaLnBrk="1" hangingPunct="1"/>
            <a:endParaRPr lang="fr-FR" sz="1800" dirty="0">
              <a:solidFill>
                <a:srgbClr val="000000"/>
              </a:solidFill>
            </a:endParaRPr>
          </a:p>
          <a:p>
            <a:pPr eaLnBrk="1" hangingPunct="1"/>
            <a:r>
              <a:rPr lang="fr-FR" sz="1800" dirty="0" smtClean="0">
                <a:solidFill>
                  <a:srgbClr val="000000"/>
                </a:solidFill>
              </a:rPr>
              <a:t>	puis d’une usine de terre cuite de saint Samson sauvée de la disparition et remise en route artisanalement pour des carreaux traditionnels du secteur de Beauvais et inscrite en 2011 à «  l’inventaire des métiers rares de France » de l’UNESCO, et </a:t>
            </a:r>
            <a:r>
              <a:rPr lang="fr-FR" sz="1800" dirty="0" err="1" smtClean="0">
                <a:solidFill>
                  <a:srgbClr val="000000"/>
                </a:solidFill>
              </a:rPr>
              <a:t>bénéficiéire</a:t>
            </a:r>
            <a:r>
              <a:rPr lang="fr-FR" sz="1800" dirty="0" smtClean="0">
                <a:solidFill>
                  <a:srgbClr val="000000"/>
                </a:solidFill>
              </a:rPr>
              <a:t> du label « entreprise du patrimoine vivant »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09734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898989"/>
                </a:solidFill>
                <a:latin typeface="Calibri" charset="0"/>
              </a:rPr>
              <a:t>MPF présentation 21 JUIN 2012 GB V0</a:t>
            </a:r>
          </a:p>
        </p:txBody>
      </p:sp>
      <p:sp>
        <p:nvSpPr>
          <p:cNvPr id="61443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B71109-A028-124D-9A81-9B01B6B52C7D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44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61445" name="ZoneTexte 5"/>
          <p:cNvSpPr txBox="1">
            <a:spLocks noChangeArrowheads="1"/>
          </p:cNvSpPr>
          <p:nvPr/>
        </p:nvSpPr>
        <p:spPr bwMode="auto">
          <a:xfrm>
            <a:off x="909637" y="972106"/>
            <a:ext cx="77771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 smtClean="0"/>
              <a:t>Visites du 21 mai</a:t>
            </a:r>
            <a:endParaRPr lang="fr-FR" b="1" dirty="0" smtClean="0"/>
          </a:p>
          <a:p>
            <a:pPr eaLnBrk="1" hangingPunct="1"/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pic>
        <p:nvPicPr>
          <p:cNvPr id="2" name="Image 1" descr="IMG_54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1" y="1608835"/>
            <a:ext cx="3500039" cy="2625029"/>
          </a:xfrm>
          <a:prstGeom prst="rect">
            <a:avLst/>
          </a:prstGeom>
        </p:spPr>
      </p:pic>
      <p:pic>
        <p:nvPicPr>
          <p:cNvPr id="3" name="Image 2" descr="IMG_54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51" y="4327036"/>
            <a:ext cx="3374618" cy="2530964"/>
          </a:xfrm>
          <a:prstGeom prst="rect">
            <a:avLst/>
          </a:prstGeom>
        </p:spPr>
      </p:pic>
      <p:pic>
        <p:nvPicPr>
          <p:cNvPr id="4" name="Image 3" descr="IMG_54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62" y="1608834"/>
            <a:ext cx="3500038" cy="26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8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91"/>
            <a:ext cx="9144000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re 1"/>
          <p:cNvSpPr txBox="1">
            <a:spLocks noGrp="1"/>
          </p:cNvSpPr>
          <p:nvPr>
            <p:ph type="title" idx="4294967295"/>
          </p:nvPr>
        </p:nvSpPr>
        <p:spPr>
          <a:xfrm>
            <a:off x="195840" y="293791"/>
            <a:ext cx="8490240" cy="848250"/>
          </a:xfrm>
        </p:spPr>
        <p:txBody>
          <a:bodyPr/>
          <a:lstStyle/>
          <a:p>
            <a:pPr algn="l" eaLnBrk="1">
              <a:buSzPct val="45000"/>
              <a:buFont typeface="StarSymbol" charset="0"/>
              <a:buNone/>
            </a:pPr>
            <a:r>
              <a:rPr b="1">
                <a:solidFill>
                  <a:srgbClr val="A43039"/>
                </a:solidFill>
                <a:latin typeface="Arial" charset="0"/>
                <a:ea typeface="Microsoft YaHei" charset="0"/>
                <a:cs typeface="Mangal" charset="0"/>
              </a:rPr>
              <a:t>RAPPORT MORAL 2016</a:t>
            </a:r>
          </a:p>
        </p:txBody>
      </p:sp>
      <p:sp>
        <p:nvSpPr>
          <p:cNvPr id="8196" name="Titre 1"/>
          <p:cNvSpPr txBox="1">
            <a:spLocks/>
          </p:cNvSpPr>
          <p:nvPr/>
        </p:nvSpPr>
        <p:spPr bwMode="auto">
          <a:xfrm>
            <a:off x="456481" y="1404148"/>
            <a:ext cx="8687520" cy="104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3300" b="1">
                <a:solidFill>
                  <a:srgbClr val="BB9256"/>
                </a:solidFill>
                <a:ea typeface="Microsoft YaHei" charset="0"/>
                <a:cs typeface="Microsoft YaHei" charset="0"/>
              </a:rPr>
              <a:t>Situation financière </a:t>
            </a:r>
          </a:p>
        </p:txBody>
      </p:sp>
      <p:sp>
        <p:nvSpPr>
          <p:cNvPr id="8197" name="ZoneTexte 1"/>
          <p:cNvSpPr txBox="1">
            <a:spLocks noChangeArrowheads="1"/>
          </p:cNvSpPr>
          <p:nvPr/>
        </p:nvSpPr>
        <p:spPr bwMode="auto">
          <a:xfrm>
            <a:off x="390241" y="2579311"/>
            <a:ext cx="7708320" cy="245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>
                <a:solidFill>
                  <a:srgbClr val="1A4253"/>
                </a:solidFill>
              </a:rPr>
              <a:t>Nous vous avons informé des difficultés que nous avons rencontrées en 2015 et 2016, et des mesures que nous avons prises pour redresser la situation sur 2017 et 2018.</a:t>
            </a:r>
          </a:p>
          <a:p>
            <a:pPr eaLnBrk="1" hangingPunct="1"/>
            <a:endParaRPr lang="fr-FR" sz="2200">
              <a:solidFill>
                <a:srgbClr val="1A4253"/>
              </a:solidFill>
            </a:endParaRPr>
          </a:p>
          <a:p>
            <a:pPr eaLnBrk="1" hangingPunct="1"/>
            <a:r>
              <a:rPr lang="fr-FR" sz="2200">
                <a:solidFill>
                  <a:srgbClr val="1A4253"/>
                </a:solidFill>
              </a:rPr>
              <a:t>Le trésorier Jean-Paul Meckert puis le Vice-Président Bernard Leborne vont vous donner plus de détails sur cette situation et ces mesures.</a:t>
            </a:r>
          </a:p>
        </p:txBody>
      </p:sp>
    </p:spTree>
    <p:extLst>
      <p:ext uri="{BB962C8B-B14F-4D97-AF65-F5344CB8AC3E}">
        <p14:creationId xmlns:p14="http://schemas.microsoft.com/office/powerpoint/2010/main" val="166230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342" y="0"/>
            <a:ext cx="567531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0" y="201549"/>
            <a:ext cx="2185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Comptes des </a:t>
            </a:r>
          </a:p>
          <a:p>
            <a:r>
              <a:rPr lang="fr-FR" sz="2000" dirty="0" smtClean="0"/>
              <a:t>activités nationales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4978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60" y="1222689"/>
            <a:ext cx="4832640" cy="514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91"/>
            <a:ext cx="9144000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re 1"/>
          <p:cNvSpPr txBox="1">
            <a:spLocks noGrp="1"/>
          </p:cNvSpPr>
          <p:nvPr>
            <p:ph type="title" idx="4294967295"/>
          </p:nvPr>
        </p:nvSpPr>
        <p:spPr>
          <a:xfrm>
            <a:off x="195840" y="293791"/>
            <a:ext cx="8490240" cy="848250"/>
          </a:xfrm>
        </p:spPr>
        <p:txBody>
          <a:bodyPr/>
          <a:lstStyle/>
          <a:p>
            <a:pPr algn="l" eaLnBrk="1">
              <a:buSzPct val="45000"/>
              <a:buFont typeface="StarSymbol" charset="0"/>
              <a:buNone/>
            </a:pPr>
            <a:r>
              <a:rPr b="1">
                <a:solidFill>
                  <a:srgbClr val="A43039"/>
                </a:solidFill>
                <a:latin typeface="Arial" charset="0"/>
                <a:ea typeface="Microsoft YaHei" charset="0"/>
                <a:cs typeface="Mangal" charset="0"/>
              </a:rPr>
              <a:t>RAPPORT FINANCIER 2016</a:t>
            </a: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60640" y="1337901"/>
            <a:ext cx="4458338" cy="71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3300" b="1" dirty="0" smtClean="0">
                <a:solidFill>
                  <a:srgbClr val="BB9256"/>
                </a:solidFill>
                <a:ea typeface="Microsoft YaHei" charset="0"/>
                <a:cs typeface="Mangal" charset="0"/>
              </a:rPr>
              <a:t>Comptes association</a:t>
            </a:r>
          </a:p>
          <a:p>
            <a:pPr eaLnBrk="1">
              <a:buSzPct val="45000"/>
              <a:buFont typeface="StarSymbol" charset="0"/>
              <a:buNone/>
            </a:pPr>
            <a:r>
              <a:rPr lang="fr-FR" sz="3300" b="1" dirty="0" smtClean="0">
                <a:solidFill>
                  <a:srgbClr val="BB9256"/>
                </a:solidFill>
                <a:ea typeface="Microsoft YaHei" charset="0"/>
                <a:cs typeface="Mangal" charset="0"/>
              </a:rPr>
              <a:t>Ressources</a:t>
            </a:r>
            <a:endParaRPr lang="fr-FR" sz="3300" b="1" dirty="0">
              <a:solidFill>
                <a:srgbClr val="BB9256"/>
              </a:solidFill>
              <a:ea typeface="Microsoft YaHei" charset="0"/>
              <a:cs typeface="Mangal" charset="0"/>
            </a:endParaRPr>
          </a:p>
        </p:txBody>
      </p:sp>
      <p:sp>
        <p:nvSpPr>
          <p:cNvPr id="9222" name="ZoneTexte 1"/>
          <p:cNvSpPr txBox="1">
            <a:spLocks noChangeArrowheads="1"/>
          </p:cNvSpPr>
          <p:nvPr/>
        </p:nvSpPr>
        <p:spPr bwMode="auto">
          <a:xfrm>
            <a:off x="195841" y="2538443"/>
            <a:ext cx="2268000" cy="51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</a:rPr>
              <a:t>TOTAL: </a:t>
            </a:r>
            <a:r>
              <a:rPr lang="fr-FR" dirty="0">
                <a:latin typeface="Calibri" charset="0"/>
              </a:rPr>
              <a:t>676 588 €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260641" y="4539357"/>
            <a:ext cx="2743200" cy="1468751"/>
          </a:xfrm>
          <a:prstGeom prst="rect">
            <a:avLst/>
          </a:prstGeom>
          <a:solidFill>
            <a:srgbClr val="BB9256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6D3011"/>
                </a:solidFill>
              </a:rPr>
              <a:t>Taux</a:t>
            </a:r>
            <a:r>
              <a:rPr lang="fr-FR">
                <a:solidFill>
                  <a:srgbClr val="6D3011"/>
                </a:solidFill>
              </a:rPr>
              <a:t> </a:t>
            </a:r>
            <a:r>
              <a:rPr lang="fr-FR" b="1">
                <a:solidFill>
                  <a:srgbClr val="6D3011"/>
                </a:solidFill>
              </a:rPr>
              <a:t>de renouvellement des </a:t>
            </a:r>
            <a:r>
              <a:rPr lang="fr-FR" b="1">
                <a:solidFill>
                  <a:schemeClr val="bg1"/>
                </a:solidFill>
              </a:rPr>
              <a:t>adhésions</a:t>
            </a:r>
            <a:r>
              <a:rPr lang="fr-FR" b="1">
                <a:solidFill>
                  <a:srgbClr val="6D3011"/>
                </a:solidFill>
              </a:rPr>
              <a:t> de 91% </a:t>
            </a:r>
            <a:br>
              <a:rPr lang="fr-FR" b="1">
                <a:solidFill>
                  <a:srgbClr val="6D3011"/>
                </a:solidFill>
              </a:rPr>
            </a:br>
            <a:r>
              <a:rPr lang="fr-FR" b="1">
                <a:solidFill>
                  <a:srgbClr val="6D3011"/>
                </a:solidFill>
              </a:rPr>
              <a:t>(et donc 9% de nouveaux)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260641" y="5584906"/>
            <a:ext cx="2743200" cy="1468751"/>
          </a:xfrm>
          <a:prstGeom prst="rect">
            <a:avLst/>
          </a:prstGeom>
          <a:solidFill>
            <a:srgbClr val="BB9256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6D3011"/>
                </a:solidFill>
              </a:rPr>
              <a:t>Taux</a:t>
            </a:r>
            <a:r>
              <a:rPr lang="fr-FR">
                <a:solidFill>
                  <a:srgbClr val="6D3011"/>
                </a:solidFill>
              </a:rPr>
              <a:t> </a:t>
            </a:r>
            <a:r>
              <a:rPr lang="fr-FR" b="1">
                <a:solidFill>
                  <a:srgbClr val="6D3011"/>
                </a:solidFill>
              </a:rPr>
              <a:t>de renouvellement des </a:t>
            </a:r>
            <a:r>
              <a:rPr lang="fr-FR" b="1">
                <a:solidFill>
                  <a:schemeClr val="bg1"/>
                </a:solidFill>
              </a:rPr>
              <a:t>abonnements</a:t>
            </a:r>
            <a:r>
              <a:rPr lang="fr-FR" b="1">
                <a:solidFill>
                  <a:srgbClr val="6D3011"/>
                </a:solidFill>
              </a:rPr>
              <a:t> de 92% (et donc 8% de nouveaux)</a:t>
            </a:r>
          </a:p>
        </p:txBody>
      </p:sp>
      <p:sp>
        <p:nvSpPr>
          <p:cNvPr id="9225" name="ZoneTexte 3"/>
          <p:cNvSpPr txBox="1">
            <a:spLocks noChangeArrowheads="1"/>
          </p:cNvSpPr>
          <p:nvPr/>
        </p:nvSpPr>
        <p:spPr bwMode="auto">
          <a:xfrm>
            <a:off x="7231680" y="6522446"/>
            <a:ext cx="2146345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i="1"/>
              <a:t>Jean-Paul Meckert</a:t>
            </a:r>
          </a:p>
        </p:txBody>
      </p:sp>
    </p:spTree>
    <p:extLst>
      <p:ext uri="{BB962C8B-B14F-4D97-AF65-F5344CB8AC3E}">
        <p14:creationId xmlns:p14="http://schemas.microsoft.com/office/powerpoint/2010/main" val="126288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 txBox="1">
            <a:spLocks/>
          </p:cNvSpPr>
          <p:nvPr/>
        </p:nvSpPr>
        <p:spPr bwMode="auto">
          <a:xfrm>
            <a:off x="456481" y="423405"/>
            <a:ext cx="2155680" cy="91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3300" b="1">
                <a:solidFill>
                  <a:srgbClr val="BB9256"/>
                </a:solidFill>
                <a:ea typeface="Microsoft YaHei" charset="0"/>
                <a:cs typeface="Mangal" charset="0"/>
              </a:rPr>
              <a:t>Emplois</a:t>
            </a:r>
          </a:p>
        </p:txBody>
      </p:sp>
      <p:pic>
        <p:nvPicPr>
          <p:cNvPr id="10243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40" y="1208288"/>
            <a:ext cx="5777280" cy="482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ZoneTexte 1"/>
          <p:cNvSpPr txBox="1">
            <a:spLocks noChangeArrowheads="1"/>
          </p:cNvSpPr>
          <p:nvPr/>
        </p:nvSpPr>
        <p:spPr bwMode="auto">
          <a:xfrm>
            <a:off x="360000" y="1225569"/>
            <a:ext cx="2839680" cy="51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</a:rPr>
              <a:t>TOTAL : </a:t>
            </a:r>
            <a:r>
              <a:rPr lang="fr-FR" dirty="0">
                <a:latin typeface="Calibri" charset="0"/>
              </a:rPr>
              <a:t>725 594 </a:t>
            </a:r>
            <a:r>
              <a:rPr lang="fr-FR" dirty="0" smtClean="0">
                <a:latin typeface="Calibri" charset="0"/>
              </a:rPr>
              <a:t>€</a:t>
            </a:r>
          </a:p>
          <a:p>
            <a:pPr eaLnBrk="1" hangingPunct="1"/>
            <a:endParaRPr lang="fr-FR" dirty="0">
              <a:latin typeface="Calibri" charset="0"/>
            </a:endParaRPr>
          </a:p>
          <a:p>
            <a:pPr eaLnBrk="1" hangingPunct="1"/>
            <a:r>
              <a:rPr lang="fr-FR" b="1" dirty="0" smtClean="0">
                <a:solidFill>
                  <a:srgbClr val="FF0000"/>
                </a:solidFill>
                <a:latin typeface="Calibri" charset="0"/>
              </a:rPr>
              <a:t>Résultat: - 49 006 €</a:t>
            </a:r>
            <a:endParaRPr lang="fr-FR" b="1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4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 txBox="1">
            <a:spLocks/>
          </p:cNvSpPr>
          <p:nvPr/>
        </p:nvSpPr>
        <p:spPr bwMode="auto">
          <a:xfrm>
            <a:off x="326880" y="227544"/>
            <a:ext cx="3657600" cy="71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3300" b="1">
                <a:solidFill>
                  <a:srgbClr val="BB9256"/>
                </a:solidFill>
                <a:ea typeface="Microsoft YaHei" charset="0"/>
                <a:cs typeface="Mangal" charset="0"/>
              </a:rPr>
              <a:t>Bénévolat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0640" y="881372"/>
            <a:ext cx="8490240" cy="12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 anchor="ctr">
            <a:spAutoFit/>
          </a:bodyPr>
          <a:lstStyle/>
          <a:p>
            <a:pPr eaLnBrk="0" hangingPunct="0"/>
            <a:r>
              <a:rPr lang="fr-FR" sz="2500" b="1">
                <a:solidFill>
                  <a:srgbClr val="1A4253"/>
                </a:solidFill>
                <a:latin typeface="Calibri" charset="0"/>
                <a:cs typeface="Calibri" charset="0"/>
              </a:rPr>
              <a:t>Engagement des bénévoles estimé à :</a:t>
            </a:r>
          </a:p>
          <a:p>
            <a:pPr eaLnBrk="0" hangingPunct="0">
              <a:buFont typeface="Arial" charset="0"/>
              <a:buChar char="•"/>
            </a:pPr>
            <a:r>
              <a:rPr lang="fr-FR" sz="2500" b="1">
                <a:solidFill>
                  <a:srgbClr val="1A4253"/>
                </a:solidFill>
                <a:latin typeface="Calibri" charset="0"/>
                <a:cs typeface="Calibri" charset="0"/>
              </a:rPr>
              <a:t> 79 659 heures </a:t>
            </a:r>
          </a:p>
          <a:p>
            <a:pPr eaLnBrk="0" hangingPunct="0">
              <a:buFont typeface="Arial" charset="0"/>
              <a:buChar char="•"/>
            </a:pPr>
            <a:r>
              <a:rPr lang="fr-FR" sz="2500" b="1">
                <a:solidFill>
                  <a:srgbClr val="1A4253"/>
                </a:solidFill>
                <a:latin typeface="Calibri" charset="0"/>
                <a:cs typeface="Calibri" charset="0"/>
              </a:rPr>
              <a:t> </a:t>
            </a:r>
            <a:r>
              <a:rPr lang="fr-FR" sz="2500" b="1">
                <a:solidFill>
                  <a:srgbClr val="1A4253"/>
                </a:solidFill>
                <a:latin typeface="Calibri" charset="0"/>
              </a:rPr>
              <a:t>2 068 003 </a:t>
            </a:r>
            <a:r>
              <a:rPr lang="fr-FR" sz="2500" b="1">
                <a:solidFill>
                  <a:srgbClr val="1A4253"/>
                </a:solidFill>
                <a:latin typeface="Calibri" charset="0"/>
                <a:cs typeface="Calibri" charset="0"/>
              </a:rPr>
              <a:t>€</a:t>
            </a:r>
          </a:p>
        </p:txBody>
      </p:sp>
      <p:pic>
        <p:nvPicPr>
          <p:cNvPr id="11268" name="Image 5" descr="_DSC948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b="22369"/>
          <a:stretch>
            <a:fillRect/>
          </a:stretch>
        </p:blipFill>
        <p:spPr bwMode="auto">
          <a:xfrm>
            <a:off x="260641" y="2269679"/>
            <a:ext cx="8434080" cy="45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57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41" y="1600009"/>
            <a:ext cx="4923360" cy="471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91"/>
            <a:ext cx="9144000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itre 1"/>
          <p:cNvSpPr txBox="1">
            <a:spLocks noGrp="1"/>
          </p:cNvSpPr>
          <p:nvPr>
            <p:ph type="title" idx="4294967295"/>
          </p:nvPr>
        </p:nvSpPr>
        <p:spPr>
          <a:xfrm>
            <a:off x="195840" y="293791"/>
            <a:ext cx="8490240" cy="848250"/>
          </a:xfrm>
        </p:spPr>
        <p:txBody>
          <a:bodyPr/>
          <a:lstStyle/>
          <a:p>
            <a:pPr algn="l" eaLnBrk="1">
              <a:buSzPct val="45000"/>
              <a:buFont typeface="StarSymbol" charset="0"/>
              <a:buNone/>
            </a:pPr>
            <a:r>
              <a:rPr b="1">
                <a:solidFill>
                  <a:srgbClr val="A43039"/>
                </a:solidFill>
                <a:latin typeface="Arial" charset="0"/>
                <a:ea typeface="Microsoft YaHei" charset="0"/>
                <a:cs typeface="Mangal" charset="0"/>
              </a:rPr>
              <a:t>BUDGET 2017</a:t>
            </a:r>
          </a:p>
        </p:txBody>
      </p:sp>
      <p:sp>
        <p:nvSpPr>
          <p:cNvPr id="12293" name="Titre 1"/>
          <p:cNvSpPr txBox="1">
            <a:spLocks/>
          </p:cNvSpPr>
          <p:nvPr/>
        </p:nvSpPr>
        <p:spPr bwMode="auto">
          <a:xfrm>
            <a:off x="260639" y="1337901"/>
            <a:ext cx="4881635" cy="71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3300" b="1" dirty="0" smtClean="0">
                <a:solidFill>
                  <a:srgbClr val="BB9256"/>
                </a:solidFill>
                <a:ea typeface="Microsoft YaHei" charset="0"/>
                <a:cs typeface="Mangal" charset="0"/>
              </a:rPr>
              <a:t>Comptes association</a:t>
            </a:r>
          </a:p>
          <a:p>
            <a:pPr eaLnBrk="1">
              <a:buSzPct val="45000"/>
              <a:buFont typeface="StarSymbol" charset="0"/>
              <a:buNone/>
            </a:pPr>
            <a:r>
              <a:rPr lang="fr-FR" sz="3300" b="1" dirty="0" smtClean="0">
                <a:solidFill>
                  <a:srgbClr val="BB9256"/>
                </a:solidFill>
                <a:ea typeface="Microsoft YaHei" charset="0"/>
                <a:cs typeface="Mangal" charset="0"/>
              </a:rPr>
              <a:t>Ressources</a:t>
            </a:r>
            <a:endParaRPr lang="fr-FR" sz="3300" b="1" dirty="0">
              <a:solidFill>
                <a:srgbClr val="BB9256"/>
              </a:solidFill>
              <a:ea typeface="Microsoft YaHei" charset="0"/>
              <a:cs typeface="Mangal" charset="0"/>
            </a:endParaRPr>
          </a:p>
        </p:txBody>
      </p:sp>
      <p:sp>
        <p:nvSpPr>
          <p:cNvPr id="12294" name="ZoneTexte 1"/>
          <p:cNvSpPr txBox="1">
            <a:spLocks noChangeArrowheads="1"/>
          </p:cNvSpPr>
          <p:nvPr/>
        </p:nvSpPr>
        <p:spPr bwMode="auto">
          <a:xfrm>
            <a:off x="260640" y="2609835"/>
            <a:ext cx="2268000" cy="51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 b="1" dirty="0">
                <a:latin typeface="Calibri" charset="0"/>
              </a:rPr>
              <a:t>TOTAL : </a:t>
            </a:r>
            <a:r>
              <a:rPr lang="fr-FR" sz="2200" dirty="0">
                <a:latin typeface="Calibri" charset="0"/>
              </a:rPr>
              <a:t>628 327 €</a:t>
            </a:r>
            <a:endParaRPr lang="fr-FR" sz="2200" b="1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2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2488" y="1077025"/>
            <a:ext cx="42724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Activités </a:t>
            </a:r>
            <a:r>
              <a:rPr lang="fr-FR" sz="2400" u="sng" dirty="0" smtClean="0"/>
              <a:t>de juin 2016 à juin 2017</a:t>
            </a:r>
            <a:endParaRPr lang="fr-FR" sz="2400" u="sng" dirty="0" smtClean="0"/>
          </a:p>
          <a:p>
            <a:endParaRPr lang="fr-FR" sz="2400" u="sng" dirty="0" smtClean="0"/>
          </a:p>
          <a:p>
            <a:endParaRPr lang="fr-FR" sz="2400" dirty="0"/>
          </a:p>
          <a:p>
            <a:r>
              <a:rPr lang="fr-FR" sz="2400" dirty="0" smtClean="0"/>
              <a:t>Nombreuses réunions de préparation de l’exposition autour des travaux de Michel </a:t>
            </a:r>
            <a:r>
              <a:rPr lang="fr-FR" sz="2400" dirty="0" smtClean="0"/>
              <a:t>C</a:t>
            </a:r>
            <a:r>
              <a:rPr lang="fr-FR" sz="2400" dirty="0" smtClean="0"/>
              <a:t>arlat</a:t>
            </a:r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4" name="Image 3" descr="catalogue carla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99" y="2331286"/>
            <a:ext cx="3785533" cy="3930876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914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20" y="489652"/>
            <a:ext cx="5617440" cy="579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re 1"/>
          <p:cNvSpPr txBox="1">
            <a:spLocks/>
          </p:cNvSpPr>
          <p:nvPr/>
        </p:nvSpPr>
        <p:spPr bwMode="auto">
          <a:xfrm>
            <a:off x="456481" y="423405"/>
            <a:ext cx="2155680" cy="91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3300" b="1">
                <a:solidFill>
                  <a:srgbClr val="BB9256"/>
                </a:solidFill>
                <a:ea typeface="Microsoft YaHei" charset="0"/>
                <a:cs typeface="Mangal" charset="0"/>
              </a:rPr>
              <a:t>Emplois</a:t>
            </a:r>
          </a:p>
        </p:txBody>
      </p:sp>
      <p:sp>
        <p:nvSpPr>
          <p:cNvPr id="16388" name="ZoneTexte 1"/>
          <p:cNvSpPr txBox="1">
            <a:spLocks noChangeArrowheads="1"/>
          </p:cNvSpPr>
          <p:nvPr/>
        </p:nvSpPr>
        <p:spPr bwMode="auto">
          <a:xfrm>
            <a:off x="391680" y="1208288"/>
            <a:ext cx="2708640" cy="51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 b="1" dirty="0">
                <a:latin typeface="Calibri" charset="0"/>
              </a:rPr>
              <a:t>TOTAL : </a:t>
            </a:r>
            <a:r>
              <a:rPr lang="fr-FR" sz="2200" dirty="0">
                <a:latin typeface="Calibri" charset="0"/>
              </a:rPr>
              <a:t>611 130 </a:t>
            </a:r>
            <a:r>
              <a:rPr lang="fr-FR" sz="2200" dirty="0" smtClean="0">
                <a:latin typeface="Calibri" charset="0"/>
              </a:rPr>
              <a:t>€</a:t>
            </a:r>
          </a:p>
          <a:p>
            <a:pPr eaLnBrk="1" hangingPunct="1"/>
            <a:endParaRPr lang="fr-FR" sz="2200" b="1" dirty="0">
              <a:solidFill>
                <a:srgbClr val="FF0000"/>
              </a:solidFill>
              <a:latin typeface="Calibri" charset="0"/>
            </a:endParaRPr>
          </a:p>
          <a:p>
            <a:pPr eaLnBrk="1" hangingPunct="1"/>
            <a:r>
              <a:rPr lang="fr-FR" sz="2200" b="1" dirty="0" smtClean="0">
                <a:solidFill>
                  <a:srgbClr val="0000FF"/>
                </a:solidFill>
                <a:latin typeface="Calibri" charset="0"/>
              </a:rPr>
              <a:t>Résultat + 17 107 €</a:t>
            </a:r>
            <a:endParaRPr lang="fr-FR" sz="2200" b="1" dirty="0">
              <a:solidFill>
                <a:srgbClr val="0000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9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91"/>
            <a:ext cx="9144000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re 1"/>
          <p:cNvSpPr txBox="1">
            <a:spLocks noGrp="1"/>
          </p:cNvSpPr>
          <p:nvPr>
            <p:ph type="title" idx="4294967295"/>
          </p:nvPr>
        </p:nvSpPr>
        <p:spPr>
          <a:xfrm>
            <a:off x="195840" y="293791"/>
            <a:ext cx="8490240" cy="848250"/>
          </a:xfrm>
        </p:spPr>
        <p:txBody>
          <a:bodyPr/>
          <a:lstStyle/>
          <a:p>
            <a:pPr algn="l" eaLnBrk="1">
              <a:buSzPct val="45000"/>
              <a:buFont typeface="StarSymbol" charset="0"/>
              <a:buNone/>
            </a:pPr>
            <a:r>
              <a:rPr b="1">
                <a:solidFill>
                  <a:srgbClr val="A43039"/>
                </a:solidFill>
                <a:latin typeface="Arial" charset="0"/>
                <a:ea typeface="Microsoft YaHei" charset="0"/>
                <a:cs typeface="Mangal" charset="0"/>
              </a:rPr>
              <a:t>PERSPECTIVES</a:t>
            </a:r>
          </a:p>
        </p:txBody>
      </p:sp>
      <p:sp>
        <p:nvSpPr>
          <p:cNvPr id="14340" name="Titre 1"/>
          <p:cNvSpPr txBox="1">
            <a:spLocks/>
          </p:cNvSpPr>
          <p:nvPr/>
        </p:nvSpPr>
        <p:spPr bwMode="auto">
          <a:xfrm>
            <a:off x="456481" y="1273094"/>
            <a:ext cx="8687520" cy="5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3300" b="1">
                <a:solidFill>
                  <a:srgbClr val="BB9256"/>
                </a:solidFill>
                <a:ea typeface="Microsoft YaHei" charset="0"/>
                <a:cs typeface="Microsoft YaHei" charset="0"/>
              </a:rPr>
              <a:t>Situation financière </a:t>
            </a:r>
          </a:p>
        </p:txBody>
      </p:sp>
      <p:sp>
        <p:nvSpPr>
          <p:cNvPr id="14341" name="ZoneTexte 1"/>
          <p:cNvSpPr txBox="1">
            <a:spLocks noChangeArrowheads="1"/>
          </p:cNvSpPr>
          <p:nvPr/>
        </p:nvSpPr>
        <p:spPr bwMode="auto">
          <a:xfrm>
            <a:off x="391681" y="1991730"/>
            <a:ext cx="8033760" cy="414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 dirty="0">
                <a:solidFill>
                  <a:srgbClr val="1A4253"/>
                </a:solidFill>
              </a:rPr>
              <a:t>L’appel aux délégations a permis de recueillir 43 310 € de dons et 32 800 € de prêt à 5 ans qui ont comblé le trou de trésorerie du siège engendré par les pertes de 2015 et 2016.</a:t>
            </a:r>
          </a:p>
          <a:p>
            <a:pPr eaLnBrk="1" hangingPunct="1"/>
            <a:endParaRPr lang="fr-FR" sz="2200" dirty="0">
              <a:solidFill>
                <a:srgbClr val="1A4253"/>
              </a:solidFill>
            </a:endParaRPr>
          </a:p>
          <a:p>
            <a:pPr eaLnBrk="1" hangingPunct="1"/>
            <a:r>
              <a:rPr lang="fr-FR" sz="2200" dirty="0">
                <a:solidFill>
                  <a:srgbClr val="1A4253"/>
                </a:solidFill>
              </a:rPr>
              <a:t>Le plan d’économies permettra dès 2017 de contenir le besoin de trésorerie.</a:t>
            </a:r>
          </a:p>
          <a:p>
            <a:pPr eaLnBrk="1" hangingPunct="1"/>
            <a:endParaRPr lang="fr-FR" sz="2200" dirty="0">
              <a:solidFill>
                <a:srgbClr val="1A4253"/>
              </a:solidFill>
            </a:endParaRPr>
          </a:p>
          <a:p>
            <a:pPr eaLnBrk="1" hangingPunct="1"/>
            <a:r>
              <a:rPr lang="fr-FR" sz="2200" dirty="0">
                <a:solidFill>
                  <a:srgbClr val="1A4253"/>
                </a:solidFill>
              </a:rPr>
              <a:t>Mais pour revenir à un fonctionnement normal il faudra reconstituer un volant de fonds propres au niveau de 100 </a:t>
            </a:r>
            <a:r>
              <a:rPr lang="fr-FR" sz="2200" dirty="0" smtClean="0">
                <a:solidFill>
                  <a:srgbClr val="1A4253"/>
                </a:solidFill>
              </a:rPr>
              <a:t>000€</a:t>
            </a:r>
            <a:r>
              <a:rPr lang="fr-FR" sz="2200" dirty="0">
                <a:solidFill>
                  <a:srgbClr val="1A4253"/>
                </a:solidFill>
              </a:rPr>
              <a:t>, un appel pour cela sera lancé après </a:t>
            </a:r>
            <a:r>
              <a:rPr lang="fr-FR" sz="2200" dirty="0" err="1">
                <a:solidFill>
                  <a:srgbClr val="1A4253"/>
                </a:solidFill>
              </a:rPr>
              <a:t>l’AG.</a:t>
            </a:r>
            <a:endParaRPr lang="fr-FR" sz="2200" dirty="0">
              <a:solidFill>
                <a:srgbClr val="1A4253"/>
              </a:solidFill>
            </a:endParaRPr>
          </a:p>
          <a:p>
            <a:pPr eaLnBrk="1" hangingPunct="1"/>
            <a:endParaRPr lang="fr-FR" sz="2200" dirty="0">
              <a:solidFill>
                <a:srgbClr val="1A4253"/>
              </a:solidFill>
            </a:endParaRPr>
          </a:p>
          <a:p>
            <a:pPr eaLnBrk="1" hangingPunct="1"/>
            <a:r>
              <a:rPr lang="fr-FR" sz="2200" dirty="0">
                <a:solidFill>
                  <a:srgbClr val="1A4253"/>
                </a:solidFill>
              </a:rPr>
              <a:t>L’année 2018 renouera avec un résultat positif.</a:t>
            </a:r>
          </a:p>
        </p:txBody>
      </p:sp>
      <p:sp>
        <p:nvSpPr>
          <p:cNvPr id="14342" name="ZoneTexte 5"/>
          <p:cNvSpPr txBox="1">
            <a:spLocks noChangeArrowheads="1"/>
          </p:cNvSpPr>
          <p:nvPr/>
        </p:nvSpPr>
        <p:spPr bwMode="auto">
          <a:xfrm>
            <a:off x="7404480" y="6522446"/>
            <a:ext cx="1954398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i="1"/>
              <a:t>Bernard Leborne</a:t>
            </a:r>
          </a:p>
        </p:txBody>
      </p:sp>
    </p:spTree>
    <p:extLst>
      <p:ext uri="{BB962C8B-B14F-4D97-AF65-F5344CB8AC3E}">
        <p14:creationId xmlns:p14="http://schemas.microsoft.com/office/powerpoint/2010/main" val="330915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91"/>
            <a:ext cx="9144000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re 1"/>
          <p:cNvSpPr txBox="1">
            <a:spLocks noGrp="1"/>
          </p:cNvSpPr>
          <p:nvPr>
            <p:ph type="title" idx="4294967295"/>
          </p:nvPr>
        </p:nvSpPr>
        <p:spPr>
          <a:xfrm>
            <a:off x="195840" y="293791"/>
            <a:ext cx="8490240" cy="848250"/>
          </a:xfrm>
        </p:spPr>
        <p:txBody>
          <a:bodyPr/>
          <a:lstStyle/>
          <a:p>
            <a:pPr algn="l" eaLnBrk="1">
              <a:buSzPct val="45000"/>
              <a:buFont typeface="StarSymbol" charset="0"/>
              <a:buNone/>
            </a:pPr>
            <a:r>
              <a:rPr b="1">
                <a:solidFill>
                  <a:srgbClr val="A43039"/>
                </a:solidFill>
                <a:latin typeface="Arial" charset="0"/>
                <a:ea typeface="Microsoft YaHei" charset="0"/>
                <a:cs typeface="Mangal" charset="0"/>
              </a:rPr>
              <a:t>PERSPECTIVES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95840" y="3102086"/>
            <a:ext cx="4311360" cy="24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 b="1">
                <a:solidFill>
                  <a:srgbClr val="1A4253"/>
                </a:solidFill>
                <a:latin typeface="Calibri" charset="0"/>
              </a:rPr>
              <a:t>Un outil collaboratif </a:t>
            </a:r>
            <a:br>
              <a:rPr lang="fr-FR" sz="2200" b="1">
                <a:solidFill>
                  <a:srgbClr val="1A4253"/>
                </a:solidFill>
                <a:latin typeface="Calibri" charset="0"/>
              </a:rPr>
            </a:br>
            <a:r>
              <a:rPr lang="fr-FR" sz="2200" b="1">
                <a:solidFill>
                  <a:srgbClr val="1A4253"/>
                </a:solidFill>
                <a:latin typeface="Calibri" charset="0"/>
              </a:rPr>
              <a:t>à enrichir par chacun </a:t>
            </a:r>
            <a:endParaRPr lang="fr-FR" sz="2200" b="1">
              <a:solidFill>
                <a:srgbClr val="1A4253"/>
              </a:solidFill>
            </a:endParaRPr>
          </a:p>
          <a:p>
            <a:pPr eaLnBrk="1" hangingPunct="1"/>
            <a:endParaRPr lang="fr-FR" sz="2200" b="1">
              <a:solidFill>
                <a:srgbClr val="1A4253"/>
              </a:solidFill>
              <a:latin typeface="Calibri" charset="0"/>
            </a:endParaRPr>
          </a:p>
          <a:p>
            <a:pPr algn="just" eaLnBrk="1" hangingPunct="1">
              <a:buFont typeface="Wingdings" charset="0"/>
              <a:buChar char="ü"/>
            </a:pPr>
            <a:r>
              <a:rPr lang="fr-FR" b="1">
                <a:solidFill>
                  <a:srgbClr val="1A4253"/>
                </a:solidFill>
                <a:latin typeface="Calibri" charset="0"/>
              </a:rPr>
              <a:t> </a:t>
            </a:r>
            <a:r>
              <a:rPr lang="fr-FR" b="1" i="1">
                <a:solidFill>
                  <a:srgbClr val="1A4253"/>
                </a:solidFill>
                <a:latin typeface="Calibri" charset="0"/>
              </a:rPr>
              <a:t>des modes d</a:t>
            </a:r>
            <a:r>
              <a:rPr lang="ja-JP" altLang="fr-FR" b="1" i="1">
                <a:solidFill>
                  <a:srgbClr val="1A4253"/>
                </a:solidFill>
                <a:latin typeface="Calibri" charset="0"/>
              </a:rPr>
              <a:t>’</a:t>
            </a:r>
            <a:r>
              <a:rPr lang="fr-FR" altLang="ja-JP" b="1" i="1">
                <a:solidFill>
                  <a:srgbClr val="1A4253"/>
                </a:solidFill>
                <a:latin typeface="Calibri" charset="0"/>
              </a:rPr>
              <a:t>emplois</a:t>
            </a:r>
          </a:p>
          <a:p>
            <a:pPr algn="just" eaLnBrk="1" hangingPunct="1">
              <a:buFont typeface="Wingdings" charset="0"/>
              <a:buChar char="ü"/>
            </a:pPr>
            <a:r>
              <a:rPr lang="fr-FR" b="1" i="1">
                <a:solidFill>
                  <a:srgbClr val="1A4253"/>
                </a:solidFill>
                <a:latin typeface="Calibri" charset="0"/>
              </a:rPr>
              <a:t> des conseils</a:t>
            </a:r>
          </a:p>
          <a:p>
            <a:pPr algn="just" eaLnBrk="1" hangingPunct="1">
              <a:buFont typeface="Wingdings" charset="0"/>
              <a:buChar char="ü"/>
            </a:pPr>
            <a:r>
              <a:rPr lang="fr-FR" b="1" i="1">
                <a:solidFill>
                  <a:srgbClr val="1A4253"/>
                </a:solidFill>
                <a:latin typeface="Calibri" charset="0"/>
              </a:rPr>
              <a:t> des fiches-expériences</a:t>
            </a:r>
          </a:p>
          <a:p>
            <a:pPr algn="just" eaLnBrk="1" hangingPunct="1">
              <a:buFont typeface="Wingdings" charset="0"/>
              <a:buChar char="ü"/>
            </a:pPr>
            <a:r>
              <a:rPr lang="fr-FR" b="1" i="1">
                <a:solidFill>
                  <a:srgbClr val="1A4253"/>
                </a:solidFill>
                <a:latin typeface="Calibri" charset="0"/>
              </a:rPr>
              <a:t> des fiches-méthodes</a:t>
            </a:r>
          </a:p>
          <a:p>
            <a:pPr algn="just" eaLnBrk="1" hangingPunct="1">
              <a:buFont typeface="Wingdings" charset="0"/>
              <a:buChar char="ü"/>
            </a:pPr>
            <a:endParaRPr lang="fr-FR" b="1" i="1">
              <a:solidFill>
                <a:srgbClr val="1A4253"/>
              </a:solidFill>
              <a:latin typeface="Calibri" charset="0"/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8333"/>
          <a:stretch>
            <a:fillRect/>
          </a:stretch>
        </p:blipFill>
        <p:spPr bwMode="auto">
          <a:xfrm>
            <a:off x="4180320" y="2253837"/>
            <a:ext cx="4767840" cy="377175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itre 1"/>
          <p:cNvSpPr txBox="1">
            <a:spLocks/>
          </p:cNvSpPr>
          <p:nvPr/>
        </p:nvSpPr>
        <p:spPr bwMode="auto">
          <a:xfrm>
            <a:off x="195840" y="1600009"/>
            <a:ext cx="8948160" cy="104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3300" b="1">
                <a:solidFill>
                  <a:srgbClr val="BB9256"/>
                </a:solidFill>
                <a:ea typeface="Microsoft YaHei" charset="0"/>
                <a:cs typeface="Microsoft YaHei" charset="0"/>
              </a:rPr>
              <a:t>Un guide au service de tous </a:t>
            </a:r>
            <a:br>
              <a:rPr lang="fr-FR" sz="3300" b="1">
                <a:solidFill>
                  <a:srgbClr val="BB9256"/>
                </a:solidFill>
                <a:ea typeface="Microsoft YaHei" charset="0"/>
                <a:cs typeface="Microsoft YaHei" charset="0"/>
              </a:rPr>
            </a:br>
            <a:r>
              <a:rPr lang="fr-FR" sz="3300" b="1">
                <a:solidFill>
                  <a:srgbClr val="BB9256"/>
                </a:solidFill>
                <a:ea typeface="Microsoft YaHei" charset="0"/>
                <a:cs typeface="Microsoft YaHei" charset="0"/>
              </a:rPr>
              <a:t>les bénévoles</a:t>
            </a:r>
          </a:p>
          <a:p>
            <a:pPr eaLnBrk="1">
              <a:buSzPct val="45000"/>
              <a:buFont typeface="StarSymbol" charset="0"/>
              <a:buNone/>
            </a:pPr>
            <a:endParaRPr lang="fr-FR" sz="3300" b="1">
              <a:solidFill>
                <a:srgbClr val="BB9256"/>
              </a:solidFill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2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91"/>
            <a:ext cx="9144000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re 1"/>
          <p:cNvSpPr txBox="1">
            <a:spLocks noGrp="1"/>
          </p:cNvSpPr>
          <p:nvPr>
            <p:ph type="title" idx="4294967295"/>
          </p:nvPr>
        </p:nvSpPr>
        <p:spPr>
          <a:xfrm>
            <a:off x="195840" y="293791"/>
            <a:ext cx="8490240" cy="848250"/>
          </a:xfrm>
        </p:spPr>
        <p:txBody>
          <a:bodyPr/>
          <a:lstStyle/>
          <a:p>
            <a:pPr algn="l" eaLnBrk="1">
              <a:buSzPct val="45000"/>
              <a:buFont typeface="StarSymbol" charset="0"/>
              <a:buNone/>
            </a:pPr>
            <a:r>
              <a:rPr b="1">
                <a:solidFill>
                  <a:srgbClr val="A43039"/>
                </a:solidFill>
                <a:latin typeface="Arial" charset="0"/>
                <a:ea typeface="Microsoft YaHei" charset="0"/>
                <a:cs typeface="Mangal" charset="0"/>
              </a:rPr>
              <a:t>PERSPECTIVES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95840" y="3102086"/>
            <a:ext cx="8360640" cy="205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fr-FR" sz="2200" b="1">
                <a:solidFill>
                  <a:srgbClr val="1A4253"/>
                </a:solidFill>
                <a:latin typeface="Calibri" charset="0"/>
              </a:rPr>
              <a:t> Favoriser l’émergence de Communautés de délégations voisines porteuses de projets, d’échanges et de collaborations de proximité</a:t>
            </a:r>
          </a:p>
          <a:p>
            <a:pPr eaLnBrk="1" hangingPunct="1">
              <a:buFont typeface="Wingdings" charset="0"/>
              <a:buChar char="ü"/>
            </a:pPr>
            <a:endParaRPr lang="fr-FR" sz="2200" b="1">
              <a:solidFill>
                <a:srgbClr val="1A4253"/>
              </a:solidFill>
              <a:latin typeface="Calibri" charset="0"/>
            </a:endParaRPr>
          </a:p>
          <a:p>
            <a:pPr eaLnBrk="1" hangingPunct="1">
              <a:buFont typeface="Wingdings" charset="0"/>
              <a:buChar char="ü"/>
            </a:pPr>
            <a:r>
              <a:rPr lang="fr-FR" sz="2200" b="1">
                <a:solidFill>
                  <a:srgbClr val="1A4253"/>
                </a:solidFill>
                <a:latin typeface="Calibri" charset="0"/>
              </a:rPr>
              <a:t> Envisager un « comité » de ces relais régionaux en liaison avec le CA et le Bureau nationaux</a:t>
            </a:r>
            <a:endParaRPr lang="fr-FR" b="1" i="1">
              <a:solidFill>
                <a:srgbClr val="1A4253"/>
              </a:solidFill>
              <a:latin typeface="Calibri" charset="0"/>
            </a:endParaRPr>
          </a:p>
          <a:p>
            <a:pPr algn="just" eaLnBrk="1" hangingPunct="1">
              <a:buFont typeface="Wingdings" charset="0"/>
              <a:buChar char="ü"/>
            </a:pPr>
            <a:endParaRPr lang="fr-FR" b="1" i="1">
              <a:solidFill>
                <a:srgbClr val="1A4253"/>
              </a:solidFill>
              <a:latin typeface="Calibri" charset="0"/>
            </a:endParaRPr>
          </a:p>
        </p:txBody>
      </p:sp>
      <p:sp>
        <p:nvSpPr>
          <p:cNvPr id="18437" name="Titre 1"/>
          <p:cNvSpPr txBox="1">
            <a:spLocks/>
          </p:cNvSpPr>
          <p:nvPr/>
        </p:nvSpPr>
        <p:spPr bwMode="auto">
          <a:xfrm>
            <a:off x="195840" y="1404148"/>
            <a:ext cx="8948160" cy="104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3300" b="1">
                <a:solidFill>
                  <a:srgbClr val="BB9256"/>
                </a:solidFill>
                <a:ea typeface="Microsoft YaHei" charset="0"/>
                <a:cs typeface="Microsoft YaHei" charset="0"/>
              </a:rPr>
              <a:t>Une volonté de développer la proximité </a:t>
            </a:r>
            <a:br>
              <a:rPr lang="fr-FR" sz="3300" b="1">
                <a:solidFill>
                  <a:srgbClr val="BB9256"/>
                </a:solidFill>
                <a:ea typeface="Microsoft YaHei" charset="0"/>
                <a:cs typeface="Microsoft YaHei" charset="0"/>
              </a:rPr>
            </a:br>
            <a:r>
              <a:rPr lang="fr-FR" sz="3300" b="1">
                <a:solidFill>
                  <a:srgbClr val="BB9256"/>
                </a:solidFill>
                <a:ea typeface="Microsoft YaHei" charset="0"/>
                <a:cs typeface="Microsoft YaHei" charset="0"/>
              </a:rPr>
              <a:t>avec des équipes régionales</a:t>
            </a:r>
          </a:p>
        </p:txBody>
      </p:sp>
    </p:spTree>
    <p:extLst>
      <p:ext uri="{BB962C8B-B14F-4D97-AF65-F5344CB8AC3E}">
        <p14:creationId xmlns:p14="http://schemas.microsoft.com/office/powerpoint/2010/main" val="68934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131040" y="1142040"/>
            <a:ext cx="8817120" cy="58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 anchor="ctr">
            <a:spAutoFit/>
          </a:bodyPr>
          <a:lstStyle/>
          <a:p>
            <a:pPr algn="just"/>
            <a:r>
              <a:rPr lang="fr-FR" sz="3300" b="1">
                <a:solidFill>
                  <a:srgbClr val="BB9256"/>
                </a:solidFill>
              </a:rPr>
              <a:t>Ajouter une nouvelle mission 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26880" y="1703661"/>
            <a:ext cx="8490240" cy="48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 anchor="ctr">
            <a:spAutoFit/>
          </a:bodyPr>
          <a:lstStyle/>
          <a:p>
            <a:pPr marL="414726" indent="-414726" algn="just" eaLnBrk="0" hangingPunct="0">
              <a:buFont typeface="Arial" charset="0"/>
              <a:buChar char="•"/>
            </a:pPr>
            <a:r>
              <a:rPr lang="fr-FR" sz="2400">
                <a:solidFill>
                  <a:srgbClr val="1A4253"/>
                </a:solidFill>
                <a:latin typeface="Calibri" charset="0"/>
              </a:rPr>
              <a:t>L’Auto Réhabilitation Accompagnée pour réduire la précarité énergétique dans le bâti ancien</a:t>
            </a:r>
          </a:p>
          <a:p>
            <a:pPr marL="414726" indent="-414726" algn="just" eaLnBrk="0" hangingPunct="0">
              <a:buFont typeface="Arial" charset="0"/>
              <a:buChar char="•"/>
            </a:pPr>
            <a:endParaRPr lang="fr-FR" sz="2400">
              <a:solidFill>
                <a:srgbClr val="1A4253"/>
              </a:solidFill>
              <a:latin typeface="Calibri" charset="0"/>
            </a:endParaRPr>
          </a:p>
          <a:p>
            <a:pPr marL="414726" indent="-414726" algn="just" eaLnBrk="0" hangingPunct="0">
              <a:buFont typeface="Arial" charset="0"/>
              <a:buChar char="•"/>
            </a:pPr>
            <a:r>
              <a:rPr lang="fr-FR" sz="2400">
                <a:solidFill>
                  <a:srgbClr val="1A4253"/>
                </a:solidFill>
                <a:latin typeface="Calibri" charset="0"/>
              </a:rPr>
              <a:t>Des associations à vocation sociale accompagnent des populations précaires pour les aider à améliorer leur logement. Jusqu’ici surtout pour des petits travaux d’</a:t>
            </a:r>
            <a:r>
              <a:rPr lang="fr-FR" altLang="ja-JP" sz="2400">
                <a:solidFill>
                  <a:srgbClr val="1A4253"/>
                </a:solidFill>
                <a:latin typeface="Calibri" charset="0"/>
              </a:rPr>
              <a:t>embellissement ou d</a:t>
            </a:r>
            <a:r>
              <a:rPr lang="fr-FR" sz="2400">
                <a:solidFill>
                  <a:srgbClr val="1A4253"/>
                </a:solidFill>
                <a:latin typeface="Calibri" charset="0"/>
              </a:rPr>
              <a:t>’</a:t>
            </a:r>
            <a:r>
              <a:rPr lang="fr-FR" altLang="ja-JP" sz="2400">
                <a:solidFill>
                  <a:srgbClr val="1A4253"/>
                </a:solidFill>
                <a:latin typeface="Calibri" charset="0"/>
              </a:rPr>
              <a:t>entretien</a:t>
            </a:r>
          </a:p>
          <a:p>
            <a:pPr marL="414726" indent="-414726" algn="just" eaLnBrk="0" hangingPunct="0">
              <a:buFont typeface="Arial" charset="0"/>
              <a:buChar char="•"/>
            </a:pPr>
            <a:endParaRPr lang="fr-FR" sz="2400">
              <a:solidFill>
                <a:srgbClr val="1A4253"/>
              </a:solidFill>
              <a:latin typeface="Calibri" charset="0"/>
            </a:endParaRPr>
          </a:p>
          <a:p>
            <a:pPr marL="414726" indent="-414726" algn="just" eaLnBrk="0" hangingPunct="0">
              <a:buFont typeface="Arial" charset="0"/>
              <a:buChar char="•"/>
            </a:pPr>
            <a:r>
              <a:rPr lang="fr-FR" sz="2400">
                <a:solidFill>
                  <a:srgbClr val="1A4253"/>
                </a:solidFill>
                <a:latin typeface="Calibri" charset="0"/>
              </a:rPr>
              <a:t>La précarité énergétique frappe durement ces populations</a:t>
            </a:r>
          </a:p>
          <a:p>
            <a:pPr marL="414726" indent="-414726" algn="just" eaLnBrk="0" hangingPunct="0">
              <a:buFont typeface="Arial" charset="0"/>
              <a:buChar char="•"/>
            </a:pPr>
            <a:endParaRPr lang="fr-FR" sz="2400">
              <a:solidFill>
                <a:srgbClr val="1A4253"/>
              </a:solidFill>
              <a:latin typeface="Calibri" charset="0"/>
            </a:endParaRPr>
          </a:p>
          <a:p>
            <a:pPr marL="414726" indent="-414726" algn="just" eaLnBrk="0" hangingPunct="0">
              <a:buFont typeface="Arial" charset="0"/>
              <a:buChar char="•"/>
            </a:pPr>
            <a:r>
              <a:rPr lang="fr-FR" sz="2400">
                <a:solidFill>
                  <a:srgbClr val="1A4253"/>
                </a:solidFill>
                <a:latin typeface="Calibri" charset="0"/>
              </a:rPr>
              <a:t>Nos connaissances sur l’amélioration du comportement thermique du bâti ancien peut nous permettre d’accompagner ces associations pour entreprendre les travaux appropriés</a:t>
            </a:r>
          </a:p>
        </p:txBody>
      </p:sp>
      <p:pic>
        <p:nvPicPr>
          <p:cNvPr id="20484" name="Imag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91"/>
            <a:ext cx="9144000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itre 1"/>
          <p:cNvSpPr txBox="1">
            <a:spLocks/>
          </p:cNvSpPr>
          <p:nvPr/>
        </p:nvSpPr>
        <p:spPr bwMode="auto">
          <a:xfrm>
            <a:off x="195840" y="293791"/>
            <a:ext cx="8490240" cy="8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SzPct val="45000"/>
              <a:buFont typeface="StarSymbol" charset="0"/>
              <a:buNone/>
            </a:pPr>
            <a:r>
              <a:rPr lang="fr-FR" sz="4000" b="1">
                <a:solidFill>
                  <a:srgbClr val="A43039"/>
                </a:solidFill>
                <a:ea typeface="Microsoft YaHei" charset="0"/>
                <a:cs typeface="Microsoft YaHei" charset="0"/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420623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161281" y="227545"/>
            <a:ext cx="8817120" cy="41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 anchor="ctr">
            <a:spAutoFit/>
          </a:bodyPr>
          <a:lstStyle/>
          <a:p>
            <a:r>
              <a:rPr lang="fr-FR" sz="2200" b="1">
                <a:solidFill>
                  <a:srgbClr val="BB9256"/>
                </a:solidFill>
                <a:cs typeface="Arial" charset="0"/>
              </a:rPr>
              <a:t>AMELIORER LE SERVICE AUX DELEGATIONS ET AU PUBLIC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95841" y="1142041"/>
            <a:ext cx="8033760" cy="3541331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 Mise en place d</a:t>
            </a:r>
            <a:r>
              <a:rPr lang="ja-JP" alt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’</a:t>
            </a:r>
            <a: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un outil de gestion </a:t>
            </a:r>
            <a:b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</a:br>
            <a: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des adhésions et des abonnements</a:t>
            </a:r>
          </a:p>
          <a:p>
            <a:pPr eaLnBrk="1" hangingPunct="1"/>
            <a:endParaRPr lang="fr-FR" sz="2500">
              <a:solidFill>
                <a:srgbClr val="1A4253"/>
              </a:solidFill>
              <a:ea typeface="Microsoft YaHei" charset="0"/>
              <a:cs typeface="Arial" charset="0"/>
            </a:endParaRPr>
          </a:p>
          <a:p>
            <a:pPr eaLnBrk="1" hangingPunct="1">
              <a:buFont typeface="Wingdings" charset="0"/>
              <a:buChar char="ü"/>
            </a:pPr>
            <a: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 Création d</a:t>
            </a:r>
            <a:r>
              <a:rPr lang="ja-JP" alt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’</a:t>
            </a:r>
            <a: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une plateforme </a:t>
            </a:r>
            <a:b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</a:br>
            <a: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de mise en commun des savoirs (wiki)</a:t>
            </a:r>
          </a:p>
          <a:p>
            <a:pPr eaLnBrk="1" hangingPunct="1"/>
            <a:endParaRPr lang="fr-FR" sz="2500">
              <a:solidFill>
                <a:srgbClr val="1A4253"/>
              </a:solidFill>
              <a:ea typeface="Microsoft YaHei" charset="0"/>
              <a:cs typeface="Arial" charset="0"/>
            </a:endParaRPr>
          </a:p>
          <a:p>
            <a:pPr eaLnBrk="1" hangingPunct="1">
              <a:buFont typeface="Wingdings" charset="0"/>
              <a:buChar char="ü"/>
            </a:pPr>
            <a: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 Renforcer l</a:t>
            </a:r>
            <a:r>
              <a:rPr lang="ja-JP" alt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’</a:t>
            </a:r>
            <a: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esprit communautaire MPF </a:t>
            </a:r>
            <a:b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</a:br>
            <a:r>
              <a:rPr lang="fr-FR" sz="2500">
                <a:solidFill>
                  <a:srgbClr val="1A4253"/>
                </a:solidFill>
                <a:ea typeface="Microsoft YaHei" charset="0"/>
                <a:cs typeface="Arial" charset="0"/>
              </a:rPr>
              <a:t>à travers ces outils</a:t>
            </a:r>
          </a:p>
          <a:p>
            <a:pPr eaLnBrk="1" hangingPunct="1">
              <a:buFont typeface="Arial" charset="0"/>
              <a:buChar char="•"/>
            </a:pPr>
            <a:endParaRPr lang="fr-FR" sz="2100">
              <a:solidFill>
                <a:srgbClr val="1A4253"/>
              </a:solidFill>
              <a:ea typeface="Microsoft YaHei" charset="0"/>
              <a:cs typeface="Arial" charset="0"/>
            </a:endParaRPr>
          </a:p>
        </p:txBody>
      </p:sp>
      <p:pic>
        <p:nvPicPr>
          <p:cNvPr id="24580" name="Image 5" descr="DSC_09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40" y="4801465"/>
            <a:ext cx="2482560" cy="170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Image 6" descr="activités-eure-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4" t="45766" r="41164" b="36044"/>
          <a:stretch>
            <a:fillRect/>
          </a:stretch>
        </p:blipFill>
        <p:spPr bwMode="auto">
          <a:xfrm>
            <a:off x="2808000" y="4801464"/>
            <a:ext cx="3929760" cy="171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mag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1453" r="4272" b="10712"/>
          <a:stretch>
            <a:fillRect/>
          </a:stretch>
        </p:blipFill>
        <p:spPr bwMode="auto">
          <a:xfrm>
            <a:off x="0" y="4801464"/>
            <a:ext cx="2897280" cy="171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81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898989"/>
                </a:solidFill>
                <a:latin typeface="Calibri" charset="0"/>
              </a:rPr>
              <a:t>MPF présentation 21 JUIN 2012 GB V0</a:t>
            </a:r>
          </a:p>
        </p:txBody>
      </p:sp>
      <p:sp>
        <p:nvSpPr>
          <p:cNvPr id="61443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B71109-A028-124D-9A81-9B01B6B52C7D}" type="slidenum">
              <a:rPr lang="fr-FR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lang="fr-FR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44" name="Rectangle 2"/>
          <p:cNvSpPr>
            <a:spLocks noChangeArrowheads="1"/>
          </p:cNvSpPr>
          <p:nvPr/>
        </p:nvSpPr>
        <p:spPr bwMode="auto">
          <a:xfrm rot="10800000" flipV="1">
            <a:off x="0" y="33099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eaLnBrk="0" hangingPunct="0"/>
            <a:endParaRPr lang="fr-FR">
              <a:latin typeface="Calibri" charset="0"/>
            </a:endParaRPr>
          </a:p>
          <a:p>
            <a:pPr indent="449263" eaLnBrk="0" hangingPunct="0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indent="449263" eaLnBrk="0" hangingPunct="0"/>
            <a:endParaRPr lang="fr-FR"/>
          </a:p>
        </p:txBody>
      </p:sp>
      <p:sp>
        <p:nvSpPr>
          <p:cNvPr id="61445" name="ZoneTexte 5"/>
          <p:cNvSpPr txBox="1">
            <a:spLocks noChangeArrowheads="1"/>
          </p:cNvSpPr>
          <p:nvPr/>
        </p:nvSpPr>
        <p:spPr bwMode="auto">
          <a:xfrm>
            <a:off x="991572" y="1027840"/>
            <a:ext cx="7777163" cy="5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rgbClr val="000000"/>
                </a:solidFill>
              </a:rPr>
              <a:t>Conseil </a:t>
            </a:r>
            <a:r>
              <a:rPr lang="fr-FR" b="1" dirty="0" smtClean="0">
                <a:solidFill>
                  <a:srgbClr val="000000"/>
                </a:solidFill>
              </a:rPr>
              <a:t>d’administration national</a:t>
            </a:r>
          </a:p>
          <a:p>
            <a:pPr eaLnBrk="1" hangingPunct="1"/>
            <a:endParaRPr lang="fr-FR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fr-FR" sz="1600" dirty="0" smtClean="0">
                <a:solidFill>
                  <a:srgbClr val="0000FF"/>
                </a:solidFill>
              </a:rPr>
              <a:t>Danièle </a:t>
            </a:r>
            <a:r>
              <a:rPr lang="fr-FR" sz="1600" dirty="0" err="1" smtClean="0">
                <a:solidFill>
                  <a:srgbClr val="0000FF"/>
                </a:solidFill>
              </a:rPr>
              <a:t>Niell</a:t>
            </a:r>
            <a:r>
              <a:rPr lang="fr-FR" sz="1600" dirty="0" smtClean="0">
                <a:solidFill>
                  <a:srgbClr val="000000"/>
                </a:solidFill>
              </a:rPr>
              <a:t>		</a:t>
            </a:r>
            <a:r>
              <a:rPr lang="fr-FR" sz="1600" dirty="0"/>
              <a:t>	</a:t>
            </a:r>
            <a:r>
              <a:rPr lang="fr-FR" sz="1600" dirty="0" smtClean="0"/>
              <a:t>		</a:t>
            </a:r>
            <a:r>
              <a:rPr lang="fr-FR" sz="1600" dirty="0" smtClean="0"/>
              <a:t>présidente</a:t>
            </a:r>
          </a:p>
          <a:p>
            <a:pPr lvl="0" eaLnBrk="1" hangingPunct="1"/>
            <a:r>
              <a:rPr lang="fr-FR" sz="1600" dirty="0"/>
              <a:t>Bernard Leborne.                 		</a:t>
            </a:r>
            <a:r>
              <a:rPr lang="fr-FR" sz="1600" dirty="0" smtClean="0"/>
              <a:t>vice </a:t>
            </a:r>
            <a:r>
              <a:rPr lang="fr-FR" sz="1600" dirty="0"/>
              <a:t>président délégations</a:t>
            </a:r>
          </a:p>
          <a:p>
            <a:pPr eaLnBrk="1" hangingPunct="1"/>
            <a:r>
              <a:rPr lang="fr-FR" sz="1600" dirty="0" smtClean="0">
                <a:solidFill>
                  <a:srgbClr val="0000FF"/>
                </a:solidFill>
              </a:rPr>
              <a:t>Henri Jacques </a:t>
            </a:r>
            <a:r>
              <a:rPr lang="fr-FR" sz="1600" dirty="0" err="1" smtClean="0">
                <a:solidFill>
                  <a:srgbClr val="0000FF"/>
                </a:solidFill>
              </a:rPr>
              <a:t>Noton</a:t>
            </a:r>
            <a:r>
              <a:rPr lang="fr-FR" sz="1600" dirty="0" smtClean="0">
                <a:solidFill>
                  <a:srgbClr val="0000FF"/>
                </a:solidFill>
              </a:rPr>
              <a:t>			secrétaire général</a:t>
            </a:r>
          </a:p>
          <a:p>
            <a:pPr eaLnBrk="1" hangingPunct="1"/>
            <a:r>
              <a:rPr lang="fr-FR" sz="1600" dirty="0" smtClean="0">
                <a:solidFill>
                  <a:srgbClr val="0000FF"/>
                </a:solidFill>
              </a:rPr>
              <a:t>Guy </a:t>
            </a:r>
            <a:r>
              <a:rPr lang="fr-FR" sz="1600" dirty="0" err="1" smtClean="0">
                <a:solidFill>
                  <a:srgbClr val="0000FF"/>
                </a:solidFill>
              </a:rPr>
              <a:t>Sallavuar</a:t>
            </a:r>
            <a:r>
              <a:rPr lang="fr-FR" sz="1600" dirty="0" smtClean="0">
                <a:solidFill>
                  <a:srgbClr val="0000FF"/>
                </a:solidFill>
              </a:rPr>
              <a:t> 					secrétaire général adjoint</a:t>
            </a:r>
          </a:p>
          <a:p>
            <a:pPr eaLnBrk="1" hangingPunct="1"/>
            <a:r>
              <a:rPr lang="fr-FR" sz="1600" dirty="0" smtClean="0">
                <a:solidFill>
                  <a:srgbClr val="0000FF"/>
                </a:solidFill>
              </a:rPr>
              <a:t>Eric </a:t>
            </a:r>
            <a:r>
              <a:rPr lang="fr-FR" sz="1600" dirty="0" err="1" smtClean="0">
                <a:solidFill>
                  <a:srgbClr val="0000FF"/>
                </a:solidFill>
              </a:rPr>
              <a:t>Chalhoub</a:t>
            </a:r>
            <a:r>
              <a:rPr lang="fr-FR" sz="1600" dirty="0" smtClean="0">
                <a:solidFill>
                  <a:srgbClr val="0000FF"/>
                </a:solidFill>
              </a:rPr>
              <a:t>		</a:t>
            </a:r>
            <a:r>
              <a:rPr lang="fr-FR" sz="1600" dirty="0" smtClean="0"/>
              <a:t>			trésorier</a:t>
            </a:r>
            <a:endParaRPr lang="fr-FR" sz="1600" dirty="0"/>
          </a:p>
          <a:p>
            <a:pPr lvl="0"/>
            <a:r>
              <a:rPr lang="fr-FR" sz="1600" dirty="0"/>
              <a:t>Denise Baccara-Louis         		</a:t>
            </a:r>
          </a:p>
          <a:p>
            <a:pPr lvl="0"/>
            <a:r>
              <a:rPr lang="fr-FR" sz="1600" dirty="0"/>
              <a:t>Bernard Duhem.                  	</a:t>
            </a:r>
            <a:r>
              <a:rPr lang="fr-FR" sz="1600" dirty="0" smtClean="0"/>
              <a:t>		</a:t>
            </a:r>
            <a:endParaRPr lang="fr-FR" sz="1600" dirty="0" smtClean="0"/>
          </a:p>
          <a:p>
            <a:pPr lvl="0"/>
            <a:r>
              <a:rPr lang="fr-FR" sz="1600" dirty="0" smtClean="0"/>
              <a:t>Jean </a:t>
            </a:r>
            <a:r>
              <a:rPr lang="fr-FR" sz="1600" dirty="0"/>
              <a:t>Paul </a:t>
            </a:r>
            <a:r>
              <a:rPr lang="fr-FR" sz="1600" dirty="0" smtClean="0"/>
              <a:t>Gleizes		</a:t>
            </a:r>
            <a:endParaRPr lang="fr-FR" sz="1600" dirty="0"/>
          </a:p>
          <a:p>
            <a:pPr lvl="0"/>
            <a:r>
              <a:rPr lang="fr-FR" sz="1600" dirty="0"/>
              <a:t>Florence de </a:t>
            </a:r>
            <a:r>
              <a:rPr lang="fr-FR" sz="1600" dirty="0" err="1"/>
              <a:t>Groot</a:t>
            </a:r>
            <a:r>
              <a:rPr lang="fr-FR" sz="1600" dirty="0"/>
              <a:t>. </a:t>
            </a:r>
            <a:r>
              <a:rPr lang="fr-FR" sz="1600" dirty="0" smtClean="0"/>
              <a:t>				</a:t>
            </a:r>
            <a:endParaRPr lang="fr-FR" sz="1600" dirty="0" smtClean="0"/>
          </a:p>
          <a:p>
            <a:pPr lvl="0"/>
            <a:r>
              <a:rPr lang="fr-FR" sz="1600" dirty="0" smtClean="0"/>
              <a:t>Jean </a:t>
            </a:r>
            <a:r>
              <a:rPr lang="fr-FR" sz="1600" dirty="0"/>
              <a:t>Paul </a:t>
            </a:r>
            <a:r>
              <a:rPr lang="fr-FR" sz="1600" dirty="0" err="1"/>
              <a:t>Meckert</a:t>
            </a:r>
            <a:r>
              <a:rPr lang="fr-FR" sz="1600" dirty="0"/>
              <a:t>.              	</a:t>
            </a:r>
            <a:r>
              <a:rPr lang="fr-FR" sz="1600" dirty="0" smtClean="0"/>
              <a:t>		</a:t>
            </a:r>
            <a:endParaRPr lang="fr-FR" sz="1600" dirty="0"/>
          </a:p>
          <a:p>
            <a:pPr lvl="0"/>
            <a:r>
              <a:rPr lang="fr-FR" sz="1600" dirty="0" smtClean="0">
                <a:solidFill>
                  <a:srgbClr val="000000"/>
                </a:solidFill>
              </a:rPr>
              <a:t>Jean </a:t>
            </a:r>
            <a:r>
              <a:rPr lang="fr-FR" sz="1600" dirty="0" smtClean="0">
                <a:solidFill>
                  <a:srgbClr val="000000"/>
                </a:solidFill>
              </a:rPr>
              <a:t>Michel </a:t>
            </a:r>
            <a:r>
              <a:rPr lang="fr-FR" sz="1600" dirty="0" err="1" smtClean="0">
                <a:solidFill>
                  <a:srgbClr val="000000"/>
                </a:solidFill>
              </a:rPr>
              <a:t>Gelly</a:t>
            </a:r>
            <a:endParaRPr lang="fr-FR" sz="1600" dirty="0" smtClean="0">
              <a:solidFill>
                <a:srgbClr val="000000"/>
              </a:solidFill>
            </a:endParaRPr>
          </a:p>
          <a:p>
            <a:pPr lvl="0"/>
            <a:r>
              <a:rPr lang="fr-FR" sz="1600" dirty="0" smtClean="0">
                <a:solidFill>
                  <a:srgbClr val="000000"/>
                </a:solidFill>
              </a:rPr>
              <a:t>Nathalie </a:t>
            </a:r>
            <a:r>
              <a:rPr lang="fr-FR" sz="1600" dirty="0" smtClean="0">
                <a:solidFill>
                  <a:srgbClr val="000000"/>
                </a:solidFill>
              </a:rPr>
              <a:t>Girard	</a:t>
            </a:r>
            <a:endParaRPr lang="fr-FR" sz="1600" dirty="0" smtClean="0">
              <a:solidFill>
                <a:srgbClr val="000000"/>
              </a:solidFill>
            </a:endParaRPr>
          </a:p>
          <a:p>
            <a:pPr lvl="0"/>
            <a:r>
              <a:rPr lang="fr-FR" sz="1600" dirty="0" err="1" smtClean="0">
                <a:solidFill>
                  <a:srgbClr val="0000FF"/>
                </a:solidFill>
              </a:rPr>
              <a:t>Djelloul</a:t>
            </a:r>
            <a:r>
              <a:rPr lang="fr-FR" sz="1600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</a:rPr>
              <a:t>Kaddour</a:t>
            </a:r>
            <a:r>
              <a:rPr lang="fr-FR" sz="1600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</a:rPr>
              <a:t>Rebihah</a:t>
            </a:r>
            <a:endParaRPr lang="fr-FR" sz="1600" dirty="0" smtClean="0">
              <a:solidFill>
                <a:srgbClr val="0000FF"/>
              </a:solidFill>
            </a:endParaRPr>
          </a:p>
          <a:p>
            <a:pPr lvl="0"/>
            <a:r>
              <a:rPr lang="fr-FR" sz="1600" dirty="0" smtClean="0">
                <a:solidFill>
                  <a:srgbClr val="0000FF"/>
                </a:solidFill>
              </a:rPr>
              <a:t>Claire Cornu</a:t>
            </a:r>
          </a:p>
          <a:p>
            <a:pPr lvl="0"/>
            <a:r>
              <a:rPr lang="fr-FR" sz="1600" dirty="0" smtClean="0">
                <a:solidFill>
                  <a:srgbClr val="0000FF"/>
                </a:solidFill>
              </a:rPr>
              <a:t>Jean </a:t>
            </a:r>
            <a:r>
              <a:rPr lang="fr-FR" sz="1600" dirty="0" err="1" smtClean="0">
                <a:solidFill>
                  <a:srgbClr val="0000FF"/>
                </a:solidFill>
              </a:rPr>
              <a:t>Cristophe</a:t>
            </a:r>
            <a:r>
              <a:rPr lang="fr-FR" sz="1600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</a:rPr>
              <a:t>Brua</a:t>
            </a:r>
            <a:endParaRPr lang="fr-FR" sz="1600" dirty="0" smtClean="0">
              <a:solidFill>
                <a:srgbClr val="0000FF"/>
              </a:solidFill>
            </a:endParaRPr>
          </a:p>
          <a:p>
            <a:pPr lvl="0"/>
            <a:r>
              <a:rPr lang="fr-FR" sz="1600" dirty="0" smtClean="0">
                <a:solidFill>
                  <a:srgbClr val="0000FF"/>
                </a:solidFill>
              </a:rPr>
              <a:t>Jér</a:t>
            </a:r>
            <a:r>
              <a:rPr lang="fr-FR" sz="1600" dirty="0" smtClean="0">
                <a:solidFill>
                  <a:srgbClr val="0000FF"/>
                </a:solidFill>
              </a:rPr>
              <a:t>ôme </a:t>
            </a:r>
            <a:r>
              <a:rPr lang="fr-FR" sz="1600" dirty="0" err="1" smtClean="0">
                <a:solidFill>
                  <a:srgbClr val="0000FF"/>
                </a:solidFill>
              </a:rPr>
              <a:t>Francou</a:t>
            </a:r>
            <a:endParaRPr lang="fr-FR" sz="1600" dirty="0" smtClean="0">
              <a:solidFill>
                <a:srgbClr val="0000FF"/>
              </a:solidFill>
            </a:endParaRPr>
          </a:p>
          <a:p>
            <a:pPr lvl="0"/>
            <a:r>
              <a:rPr lang="fr-FR" sz="1600" dirty="0" smtClean="0">
                <a:solidFill>
                  <a:srgbClr val="0000FF"/>
                </a:solidFill>
              </a:rPr>
              <a:t>Jean </a:t>
            </a:r>
            <a:r>
              <a:rPr lang="fr-FR" sz="1600" dirty="0" err="1" smtClean="0">
                <a:solidFill>
                  <a:srgbClr val="0000FF"/>
                </a:solidFill>
              </a:rPr>
              <a:t>Peyzieu</a:t>
            </a:r>
            <a:endParaRPr lang="fr-FR" sz="1600" dirty="0" smtClean="0">
              <a:solidFill>
                <a:srgbClr val="0000FF"/>
              </a:solidFill>
            </a:endParaRPr>
          </a:p>
          <a:p>
            <a:pPr lvl="0"/>
            <a:r>
              <a:rPr lang="fr-FR" sz="1600" dirty="0" smtClean="0">
                <a:solidFill>
                  <a:srgbClr val="0000FF"/>
                </a:solidFill>
              </a:rPr>
              <a:t>Jean </a:t>
            </a:r>
            <a:r>
              <a:rPr lang="fr-FR" sz="1600" dirty="0" err="1" smtClean="0">
                <a:solidFill>
                  <a:srgbClr val="0000FF"/>
                </a:solidFill>
              </a:rPr>
              <a:t>Tucella</a:t>
            </a:r>
            <a:endParaRPr lang="fr-FR" sz="1600" dirty="0" smtClean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77366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2488" y="1077025"/>
            <a:ext cx="77035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Activités </a:t>
            </a:r>
            <a:r>
              <a:rPr lang="fr-FR" sz="2400" u="sng" dirty="0" smtClean="0"/>
              <a:t>de juin 2016 à juin 2017</a:t>
            </a:r>
            <a:endParaRPr lang="fr-FR" sz="2400" u="sng" dirty="0" smtClean="0"/>
          </a:p>
          <a:p>
            <a:endParaRPr lang="fr-FR" sz="2400" dirty="0"/>
          </a:p>
          <a:p>
            <a:r>
              <a:rPr lang="fr-FR" sz="2400" dirty="0" smtClean="0"/>
              <a:t>Vernissage de l’expo le 13 mars à l’h</a:t>
            </a:r>
            <a:r>
              <a:rPr lang="fr-FR" sz="2400" dirty="0" smtClean="0"/>
              <a:t>ôtel du département dans le cadre du lancement du fonds innovant.</a:t>
            </a:r>
          </a:p>
          <a:p>
            <a:endParaRPr lang="fr-FR" sz="2400" dirty="0"/>
          </a:p>
          <a:p>
            <a:r>
              <a:rPr lang="fr-FR" sz="2400" dirty="0" smtClean="0"/>
              <a:t>Remise de la médaille du département à Janine </a:t>
            </a:r>
            <a:r>
              <a:rPr lang="fr-FR" sz="2400" dirty="0"/>
              <a:t>C</a:t>
            </a:r>
            <a:r>
              <a:rPr lang="fr-FR" sz="2400" dirty="0" smtClean="0"/>
              <a:t>arlat pour </a:t>
            </a:r>
          </a:p>
          <a:p>
            <a:r>
              <a:rPr lang="fr-FR" sz="2400" dirty="0" smtClean="0"/>
              <a:t>les travaux de Michel</a:t>
            </a:r>
            <a:endParaRPr lang="fr-FR" sz="2400" dirty="0" smtClean="0"/>
          </a:p>
          <a:p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591" y="3862557"/>
            <a:ext cx="4423153" cy="24880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5576" t="13754" r="17330" b="10564"/>
          <a:stretch/>
        </p:blipFill>
        <p:spPr>
          <a:xfrm>
            <a:off x="518124" y="3862557"/>
            <a:ext cx="3336794" cy="24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0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2488" y="1249504"/>
            <a:ext cx="7703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Activités </a:t>
            </a:r>
            <a:r>
              <a:rPr lang="fr-FR" sz="2400" u="sng" dirty="0" smtClean="0"/>
              <a:t>de juin 2016 à juin 2017</a:t>
            </a:r>
            <a:endParaRPr lang="fr-FR" sz="2400" u="sng" dirty="0" smtClean="0"/>
          </a:p>
          <a:p>
            <a:endParaRPr lang="fr-FR" sz="2400" dirty="0"/>
          </a:p>
          <a:p>
            <a:r>
              <a:rPr lang="fr-FR" sz="2400" dirty="0" smtClean="0"/>
              <a:t>Démarrage de la tournée de l’exposition:</a:t>
            </a:r>
          </a:p>
          <a:p>
            <a:endParaRPr lang="fr-FR" sz="2400" dirty="0"/>
          </a:p>
          <a:p>
            <a:r>
              <a:rPr lang="fr-FR" sz="2400" dirty="0" smtClean="0"/>
              <a:t>H</a:t>
            </a:r>
            <a:r>
              <a:rPr lang="fr-FR" sz="2400" dirty="0" smtClean="0"/>
              <a:t>ôtel du département du 13 au 17 mars</a:t>
            </a:r>
          </a:p>
          <a:p>
            <a:r>
              <a:rPr lang="fr-FR" sz="2400" dirty="0" smtClean="0"/>
              <a:t>Musée des vans du 3 mai au 17 juin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88" y="4167155"/>
            <a:ext cx="3464766" cy="2309844"/>
          </a:xfrm>
          <a:prstGeom prst="rect">
            <a:avLst/>
          </a:prstGeom>
        </p:spPr>
      </p:pic>
      <p:pic>
        <p:nvPicPr>
          <p:cNvPr id="9" name="Image 8" descr="IMG_54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50" y="3303778"/>
            <a:ext cx="3173221" cy="317322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226236" y="6428761"/>
            <a:ext cx="74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Privas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893805" y="642876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vans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45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2488" y="1077025"/>
            <a:ext cx="43352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Activités </a:t>
            </a:r>
            <a:r>
              <a:rPr lang="fr-FR" sz="2400" u="sng" dirty="0" smtClean="0"/>
              <a:t>de juin 2016 à juin 2017</a:t>
            </a:r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Nombreuses réunions avec MATP pour sortir un cahier spécial sur le b</a:t>
            </a:r>
            <a:r>
              <a:rPr lang="fr-FR" sz="2400" dirty="0" smtClean="0"/>
              <a:t>âti rural</a:t>
            </a:r>
          </a:p>
          <a:p>
            <a:endParaRPr lang="fr-FR" sz="2400" dirty="0"/>
          </a:p>
        </p:txBody>
      </p:sp>
      <p:pic>
        <p:nvPicPr>
          <p:cNvPr id="3" name="Image 2" descr="matp cahi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73" y="2019767"/>
            <a:ext cx="3292312" cy="46437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2765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2488" y="1077025"/>
            <a:ext cx="341022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Activités </a:t>
            </a:r>
            <a:r>
              <a:rPr lang="fr-FR" sz="2400" u="sng" dirty="0" smtClean="0"/>
              <a:t>de juin 2016 à juin 2017</a:t>
            </a:r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Collaboration avec « ma Bastide » revue du sud Ardèche pour 8 articles dans les 8 prochaines éditions mensuelles</a:t>
            </a:r>
            <a:endParaRPr lang="fr-FR" sz="2400" dirty="0" smtClean="0"/>
          </a:p>
          <a:p>
            <a:endParaRPr lang="fr-FR" sz="2400" dirty="0"/>
          </a:p>
        </p:txBody>
      </p:sp>
      <p:pic>
        <p:nvPicPr>
          <p:cNvPr id="4" name="Image 3" descr="ma bastide 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14" y="2223960"/>
            <a:ext cx="2118097" cy="307216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Image 4" descr="ma bastide 1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04" y="2223959"/>
            <a:ext cx="2117261" cy="307094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4473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2487" y="1077025"/>
            <a:ext cx="76275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Activités </a:t>
            </a:r>
            <a:r>
              <a:rPr lang="fr-FR" sz="2400" u="sng" dirty="0" smtClean="0"/>
              <a:t>de juin 2016 à juin 2017</a:t>
            </a:r>
          </a:p>
          <a:p>
            <a:endParaRPr lang="fr-FR" sz="2400" dirty="0"/>
          </a:p>
          <a:p>
            <a:endParaRPr lang="fr-FR" sz="2400" dirty="0" smtClean="0"/>
          </a:p>
          <a:p>
            <a:r>
              <a:rPr lang="fr-FR" sz="2400" dirty="0" smtClean="0"/>
              <a:t>Conférences </a:t>
            </a:r>
          </a:p>
          <a:p>
            <a:endParaRPr lang="fr-FR" sz="2400" dirty="0"/>
          </a:p>
          <a:p>
            <a:r>
              <a:rPr lang="fr-FR" sz="2400" dirty="0" smtClean="0"/>
              <a:t>18 sept: Aux Vans sur l’impact de la géologie sur le bâti</a:t>
            </a:r>
            <a:endParaRPr lang="fr-FR" sz="2400" dirty="0"/>
          </a:p>
          <a:p>
            <a:r>
              <a:rPr lang="fr-FR" sz="2400" dirty="0" smtClean="0"/>
              <a:t>11 </a:t>
            </a:r>
            <a:r>
              <a:rPr lang="fr-FR" sz="2400" dirty="0" err="1" smtClean="0"/>
              <a:t>nov</a:t>
            </a:r>
            <a:r>
              <a:rPr lang="fr-FR" sz="2400" dirty="0" smtClean="0"/>
              <a:t>: A Rosières sur le bâti rural</a:t>
            </a:r>
            <a:endParaRPr lang="fr-FR" sz="2400" dirty="0"/>
          </a:p>
          <a:p>
            <a:r>
              <a:rPr lang="fr-FR" sz="2400" dirty="0" smtClean="0"/>
              <a:t>19 </a:t>
            </a:r>
            <a:r>
              <a:rPr lang="fr-FR" sz="2400" dirty="0" err="1" smtClean="0"/>
              <a:t>nov</a:t>
            </a:r>
            <a:r>
              <a:rPr lang="fr-FR" sz="2400" dirty="0" smtClean="0"/>
              <a:t>: Sur l’amélioration du confort thermique du bâti rural</a:t>
            </a:r>
          </a:p>
          <a:p>
            <a:endParaRPr lang="fr-FR" sz="2400" dirty="0"/>
          </a:p>
          <a:p>
            <a:r>
              <a:rPr lang="fr-FR" sz="2400" dirty="0" smtClean="0"/>
              <a:t>Initiation/sensibilisation</a:t>
            </a:r>
          </a:p>
          <a:p>
            <a:endParaRPr lang="fr-FR" sz="2400" dirty="0"/>
          </a:p>
          <a:p>
            <a:r>
              <a:rPr lang="fr-FR" sz="2400" dirty="0" smtClean="0"/>
              <a:t>Pour les élèves du lycée professionnel de Chomérac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4703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186521" y="181335"/>
            <a:ext cx="485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46801F"/>
                </a:solidFill>
                <a:latin typeface="Lucida Bright"/>
                <a:cs typeface="Lucida Bright"/>
              </a:rPr>
              <a:t>Maisons Paysannes d’Ardèche</a:t>
            </a:r>
            <a:endParaRPr lang="fr-FR" sz="2400" b="1" dirty="0">
              <a:solidFill>
                <a:srgbClr val="46801F"/>
              </a:solidFill>
              <a:latin typeface="Lucida Bright"/>
              <a:cs typeface="Lucida Br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32488" y="1077025"/>
            <a:ext cx="43352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Activités </a:t>
            </a:r>
            <a:r>
              <a:rPr lang="fr-FR" sz="2400" u="sng" dirty="0" smtClean="0"/>
              <a:t>de juin 2016 à juin 2017</a:t>
            </a:r>
          </a:p>
          <a:p>
            <a:endParaRPr lang="fr-FR" sz="2400" dirty="0"/>
          </a:p>
          <a:p>
            <a:r>
              <a:rPr lang="fr-FR" sz="2400" dirty="0" smtClean="0"/>
              <a:t>Principales « Visites conseil »</a:t>
            </a:r>
          </a:p>
          <a:p>
            <a:endParaRPr lang="fr-FR" sz="2400" dirty="0"/>
          </a:p>
          <a:p>
            <a:r>
              <a:rPr lang="fr-FR" sz="2400" dirty="0" err="1" smtClean="0"/>
              <a:t>Balazuc</a:t>
            </a:r>
            <a:r>
              <a:rPr lang="fr-FR" sz="2400" dirty="0" smtClean="0"/>
              <a:t>, hameau de </a:t>
            </a:r>
            <a:r>
              <a:rPr lang="fr-FR" sz="2400" dirty="0" err="1" smtClean="0"/>
              <a:t>Servière</a:t>
            </a:r>
            <a:endParaRPr lang="fr-FR" sz="2400" dirty="0" smtClean="0"/>
          </a:p>
          <a:p>
            <a:r>
              <a:rPr lang="fr-FR" sz="2400" dirty="0" smtClean="0"/>
              <a:t>Saint Marcel d’Ardèche</a:t>
            </a:r>
          </a:p>
          <a:p>
            <a:r>
              <a:rPr lang="fr-FR" sz="2400" dirty="0" smtClean="0"/>
              <a:t>Banne</a:t>
            </a:r>
          </a:p>
          <a:p>
            <a:r>
              <a:rPr lang="fr-FR" sz="2400" dirty="0"/>
              <a:t>S</a:t>
            </a:r>
            <a:r>
              <a:rPr lang="fr-FR" sz="2400" dirty="0" smtClean="0"/>
              <a:t>aint Félicien</a:t>
            </a:r>
          </a:p>
          <a:p>
            <a:r>
              <a:rPr lang="fr-FR" sz="2400" dirty="0" smtClean="0"/>
              <a:t>Saint Clément</a:t>
            </a:r>
          </a:p>
          <a:p>
            <a:r>
              <a:rPr lang="fr-FR" sz="2400" dirty="0" err="1" smtClean="0"/>
              <a:t>Veyrines</a:t>
            </a:r>
            <a:endParaRPr lang="fr-FR" sz="2400" dirty="0" smtClean="0"/>
          </a:p>
          <a:p>
            <a:r>
              <a:rPr lang="fr-FR" sz="2400" dirty="0" err="1" smtClean="0"/>
              <a:t>Chazalette</a:t>
            </a:r>
            <a:r>
              <a:rPr lang="fr-FR" sz="2400" dirty="0" smtClean="0"/>
              <a:t> hameau</a:t>
            </a:r>
          </a:p>
          <a:p>
            <a:r>
              <a:rPr lang="fr-FR" sz="2400" dirty="0" smtClean="0"/>
              <a:t>Saint </a:t>
            </a:r>
            <a:r>
              <a:rPr lang="fr-FR" sz="2400" dirty="0" err="1" smtClean="0"/>
              <a:t>Jeure</a:t>
            </a:r>
            <a:r>
              <a:rPr lang="fr-FR" sz="2400" dirty="0" smtClean="0"/>
              <a:t> d’</a:t>
            </a:r>
            <a:r>
              <a:rPr lang="fr-FR" sz="2400" dirty="0" err="1" smtClean="0"/>
              <a:t>Andaure</a:t>
            </a:r>
            <a:endParaRPr lang="fr-FR" sz="2400" dirty="0" smtClean="0"/>
          </a:p>
          <a:p>
            <a:r>
              <a:rPr lang="fr-FR" sz="2400" dirty="0" err="1" smtClean="0"/>
              <a:t>Chazeaux</a:t>
            </a:r>
            <a:endParaRPr lang="fr-FR" sz="2400" dirty="0" smtClean="0"/>
          </a:p>
          <a:p>
            <a:r>
              <a:rPr lang="fr-FR" sz="2400" dirty="0" smtClean="0"/>
              <a:t>Vernon</a:t>
            </a:r>
            <a:endParaRPr lang="fr-FR" sz="2400" dirty="0" smtClean="0"/>
          </a:p>
        </p:txBody>
      </p:sp>
      <p:pic>
        <p:nvPicPr>
          <p:cNvPr id="4" name="Image 3" descr="IMG_53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10" y="1896570"/>
            <a:ext cx="2622090" cy="196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7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16689</TotalTime>
  <Words>915</Words>
  <Application>Microsoft Macintosh PowerPoint</Application>
  <PresentationFormat>Présentation à l'écran (4:3)</PresentationFormat>
  <Paragraphs>386</Paragraphs>
  <Slides>36</Slides>
  <Notes>17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RAPPORT MORAL 2016</vt:lpstr>
      <vt:lpstr>Présentation PowerPoint</vt:lpstr>
      <vt:lpstr>RAPPORT FINANCIER 2016</vt:lpstr>
      <vt:lpstr>Présentation PowerPoint</vt:lpstr>
      <vt:lpstr>Présentation PowerPoint</vt:lpstr>
      <vt:lpstr>BUDGET 2017</vt:lpstr>
      <vt:lpstr>Présentation PowerPoint</vt:lpstr>
      <vt:lpstr>PERSPECTIVES</vt:lpstr>
      <vt:lpstr>PERSPECTIVES</vt:lpstr>
      <vt:lpstr>PERSPECTIVES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bernard leborne</dc:creator>
  <cp:lastModifiedBy>bernard leborne</cp:lastModifiedBy>
  <cp:revision>99</cp:revision>
  <cp:lastPrinted>2015-07-03T15:54:06Z</cp:lastPrinted>
  <dcterms:created xsi:type="dcterms:W3CDTF">2015-06-25T08:26:29Z</dcterms:created>
  <dcterms:modified xsi:type="dcterms:W3CDTF">2017-06-23T17:36:30Z</dcterms:modified>
</cp:coreProperties>
</file>